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7" r:id="rId1"/>
  </p:sldMasterIdLst>
  <p:notesMasterIdLst>
    <p:notesMasterId r:id="rId10"/>
  </p:notesMasterIdLst>
  <p:sldIdLst>
    <p:sldId id="256" r:id="rId2"/>
    <p:sldId id="271" r:id="rId3"/>
    <p:sldId id="291" r:id="rId4"/>
    <p:sldId id="293" r:id="rId5"/>
    <p:sldId id="280" r:id="rId6"/>
    <p:sldId id="287" r:id="rId7"/>
    <p:sldId id="286" r:id="rId8"/>
    <p:sldId id="29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30CC"/>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21"/>
    <p:restoredTop sz="77210"/>
  </p:normalViewPr>
  <p:slideViewPr>
    <p:cSldViewPr snapToGrid="0" snapToObjects="1">
      <p:cViewPr>
        <p:scale>
          <a:sx n="77" d="100"/>
          <a:sy n="77" d="100"/>
        </p:scale>
        <p:origin x="296" y="584"/>
      </p:cViewPr>
      <p:guideLst/>
    </p:cSldViewPr>
  </p:slideViewPr>
  <p:notesTextViewPr>
    <p:cViewPr>
      <p:scale>
        <a:sx n="90" d="100"/>
        <a:sy n="9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63EEE-F037-BD44-A3E8-36BD5E391C70}" type="datetimeFigureOut">
              <a:rPr lang="en-US" smtClean="0"/>
              <a:t>4/6/18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BDB61-4F50-7A41-B4DD-35B9BDF0A77D}" type="slidenum">
              <a:rPr lang="en-US" smtClean="0"/>
              <a:t>‹#›</a:t>
            </a:fld>
            <a:endParaRPr lang="en-US"/>
          </a:p>
        </p:txBody>
      </p:sp>
    </p:spTree>
    <p:extLst>
      <p:ext uri="{BB962C8B-B14F-4D97-AF65-F5344CB8AC3E}">
        <p14:creationId xmlns:p14="http://schemas.microsoft.com/office/powerpoint/2010/main" val="368745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41BDB61-4F50-7A41-B4DD-35B9BDF0A77D}" type="slidenum">
              <a:rPr lang="en-US" smtClean="0"/>
              <a:t>1</a:t>
            </a:fld>
            <a:endParaRPr lang="en-US"/>
          </a:p>
        </p:txBody>
      </p:sp>
    </p:spTree>
    <p:extLst>
      <p:ext uri="{BB962C8B-B14F-4D97-AF65-F5344CB8AC3E}">
        <p14:creationId xmlns:p14="http://schemas.microsoft.com/office/powerpoint/2010/main" val="201035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41BDB61-4F50-7A41-B4DD-35B9BDF0A77D}" type="slidenum">
              <a:rPr lang="en-US" smtClean="0"/>
              <a:t>2</a:t>
            </a:fld>
            <a:endParaRPr lang="en-US"/>
          </a:p>
        </p:txBody>
      </p:sp>
    </p:spTree>
    <p:extLst>
      <p:ext uri="{BB962C8B-B14F-4D97-AF65-F5344CB8AC3E}">
        <p14:creationId xmlns:p14="http://schemas.microsoft.com/office/powerpoint/2010/main" val="157156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nSpc>
                <a:spcPct val="150000"/>
              </a:lnSpc>
              <a:buClr>
                <a:schemeClr val="bg1"/>
              </a:buClr>
              <a:buSzPct val="100000"/>
              <a:buNone/>
            </a:pPr>
            <a:endParaRPr lang="en-US" sz="1050" dirty="0" smtClean="0">
              <a:solidFill>
                <a:schemeClr val="tx1">
                  <a:lumMod val="75000"/>
                </a:schemeClr>
              </a:solidFill>
            </a:endParaRPr>
          </a:p>
          <a:p>
            <a:pPr marL="0" indent="0">
              <a:lnSpc>
                <a:spcPct val="150000"/>
              </a:lnSpc>
              <a:buClr>
                <a:schemeClr val="bg1"/>
              </a:buClr>
              <a:buSzPct val="100000"/>
              <a:buNone/>
            </a:pPr>
            <a:r>
              <a:rPr lang="en-US" sz="1050" dirty="0" smtClean="0">
                <a:solidFill>
                  <a:schemeClr val="tx1">
                    <a:lumMod val="75000"/>
                  </a:schemeClr>
                </a:solidFill>
              </a:rPr>
              <a:t>Bolitoglossa </a:t>
            </a:r>
            <a:r>
              <a:rPr lang="en-US" sz="1050" dirty="0" err="1" smtClean="0">
                <a:solidFill>
                  <a:schemeClr val="tx1">
                    <a:lumMod val="75000"/>
                  </a:schemeClr>
                </a:solidFill>
              </a:rPr>
              <a:t>sombra</a:t>
            </a:r>
            <a:r>
              <a:rPr lang="en-US" sz="1050" baseline="0" dirty="0" smtClean="0">
                <a:solidFill>
                  <a:schemeClr val="tx1">
                    <a:lumMod val="75000"/>
                  </a:schemeClr>
                </a:solidFill>
              </a:rPr>
              <a:t> </a:t>
            </a:r>
            <a:r>
              <a:rPr lang="mr-IN" sz="1050" baseline="0" dirty="0" smtClean="0">
                <a:solidFill>
                  <a:schemeClr val="tx1">
                    <a:lumMod val="75000"/>
                  </a:schemeClr>
                </a:solidFill>
              </a:rPr>
              <a:t>–</a:t>
            </a:r>
            <a:r>
              <a:rPr lang="en-US" sz="1050" baseline="0" dirty="0" smtClean="0">
                <a:solidFill>
                  <a:schemeClr val="tx1">
                    <a:lumMod val="75000"/>
                  </a:schemeClr>
                </a:solidFill>
              </a:rPr>
              <a:t> arboreal</a:t>
            </a:r>
          </a:p>
          <a:p>
            <a:pPr marL="0" indent="0">
              <a:lnSpc>
                <a:spcPct val="150000"/>
              </a:lnSpc>
              <a:buClr>
                <a:schemeClr val="bg1"/>
              </a:buClr>
              <a:buSzPct val="100000"/>
              <a:buNone/>
            </a:pPr>
            <a:r>
              <a:rPr lang="en-US" sz="1050" baseline="0" dirty="0" err="1" smtClean="0">
                <a:solidFill>
                  <a:schemeClr val="tx1">
                    <a:lumMod val="75000"/>
                  </a:schemeClr>
                </a:solidFill>
              </a:rPr>
              <a:t>Batrachoseps</a:t>
            </a:r>
            <a:r>
              <a:rPr lang="en-US" sz="1050" baseline="0" dirty="0" smtClean="0">
                <a:solidFill>
                  <a:schemeClr val="tx1">
                    <a:lumMod val="75000"/>
                  </a:schemeClr>
                </a:solidFill>
              </a:rPr>
              <a:t> </a:t>
            </a:r>
            <a:r>
              <a:rPr lang="en-US" sz="1050" baseline="0" dirty="0" err="1" smtClean="0">
                <a:solidFill>
                  <a:schemeClr val="tx1">
                    <a:lumMod val="75000"/>
                  </a:schemeClr>
                </a:solidFill>
              </a:rPr>
              <a:t>stebbinsi</a:t>
            </a:r>
            <a:r>
              <a:rPr lang="en-US" sz="1050" baseline="0" dirty="0" smtClean="0">
                <a:solidFill>
                  <a:schemeClr val="tx1">
                    <a:lumMod val="75000"/>
                  </a:schemeClr>
                </a:solidFill>
              </a:rPr>
              <a:t> </a:t>
            </a:r>
            <a:r>
              <a:rPr lang="mr-IN" sz="1050" baseline="0" dirty="0" smtClean="0">
                <a:solidFill>
                  <a:schemeClr val="tx1">
                    <a:lumMod val="75000"/>
                  </a:schemeClr>
                </a:solidFill>
              </a:rPr>
              <a:t>–</a:t>
            </a:r>
            <a:r>
              <a:rPr lang="en-US" sz="1050" baseline="0" dirty="0" smtClean="0">
                <a:solidFill>
                  <a:schemeClr val="tx1">
                    <a:lumMod val="75000"/>
                  </a:schemeClr>
                </a:solidFill>
              </a:rPr>
              <a:t> saxicolous</a:t>
            </a:r>
          </a:p>
          <a:p>
            <a:pPr marL="0" indent="0">
              <a:lnSpc>
                <a:spcPct val="150000"/>
              </a:lnSpc>
              <a:buClr>
                <a:schemeClr val="bg1"/>
              </a:buClr>
              <a:buSzPct val="100000"/>
              <a:buNone/>
            </a:pPr>
            <a:r>
              <a:rPr lang="en-US" sz="1050" baseline="0" dirty="0" err="1" smtClean="0">
                <a:solidFill>
                  <a:schemeClr val="tx1">
                    <a:lumMod val="75000"/>
                  </a:schemeClr>
                </a:solidFill>
              </a:rPr>
              <a:t>Aquiloeurycea</a:t>
            </a:r>
            <a:r>
              <a:rPr lang="en-US" sz="1050" baseline="0" dirty="0" smtClean="0">
                <a:solidFill>
                  <a:schemeClr val="tx1">
                    <a:lumMod val="75000"/>
                  </a:schemeClr>
                </a:solidFill>
              </a:rPr>
              <a:t> </a:t>
            </a:r>
            <a:r>
              <a:rPr lang="en-US" sz="1050" baseline="0" dirty="0" err="1" smtClean="0">
                <a:solidFill>
                  <a:schemeClr val="tx1">
                    <a:lumMod val="75000"/>
                  </a:schemeClr>
                </a:solidFill>
              </a:rPr>
              <a:t>galeanae</a:t>
            </a:r>
            <a:r>
              <a:rPr lang="en-US" sz="1050" baseline="0" dirty="0" smtClean="0">
                <a:solidFill>
                  <a:schemeClr val="tx1">
                    <a:lumMod val="75000"/>
                  </a:schemeClr>
                </a:solidFill>
              </a:rPr>
              <a:t> </a:t>
            </a:r>
            <a:r>
              <a:rPr lang="mr-IN" sz="1050" baseline="0" dirty="0" smtClean="0">
                <a:solidFill>
                  <a:schemeClr val="tx1">
                    <a:lumMod val="75000"/>
                  </a:schemeClr>
                </a:solidFill>
              </a:rPr>
              <a:t>–</a:t>
            </a:r>
            <a:r>
              <a:rPr lang="en-US" sz="1050" baseline="0" dirty="0" smtClean="0">
                <a:solidFill>
                  <a:schemeClr val="tx1">
                    <a:lumMod val="75000"/>
                  </a:schemeClr>
                </a:solidFill>
              </a:rPr>
              <a:t> terrestrial</a:t>
            </a:r>
          </a:p>
          <a:p>
            <a:pPr marL="0" indent="0">
              <a:lnSpc>
                <a:spcPct val="150000"/>
              </a:lnSpc>
              <a:buClr>
                <a:schemeClr val="bg1"/>
              </a:buClr>
              <a:buSzPct val="100000"/>
              <a:buNone/>
            </a:pPr>
            <a:r>
              <a:rPr lang="en-US" sz="1050" baseline="0" dirty="0" err="1" smtClean="0">
                <a:solidFill>
                  <a:schemeClr val="tx1">
                    <a:lumMod val="75000"/>
                  </a:schemeClr>
                </a:solidFill>
              </a:rPr>
              <a:t>Plethodon</a:t>
            </a:r>
            <a:r>
              <a:rPr lang="en-US" sz="1050" baseline="0" dirty="0" smtClean="0">
                <a:solidFill>
                  <a:schemeClr val="tx1">
                    <a:lumMod val="75000"/>
                  </a:schemeClr>
                </a:solidFill>
              </a:rPr>
              <a:t> </a:t>
            </a:r>
            <a:r>
              <a:rPr lang="en-US" sz="1050" baseline="0" dirty="0" err="1" smtClean="0">
                <a:solidFill>
                  <a:schemeClr val="tx1">
                    <a:lumMod val="75000"/>
                  </a:schemeClr>
                </a:solidFill>
              </a:rPr>
              <a:t>kentucki</a:t>
            </a:r>
            <a:r>
              <a:rPr lang="en-US" sz="1050" baseline="0" dirty="0" smtClean="0">
                <a:solidFill>
                  <a:schemeClr val="tx1">
                    <a:lumMod val="75000"/>
                  </a:schemeClr>
                </a:solidFill>
              </a:rPr>
              <a:t> </a:t>
            </a:r>
            <a:r>
              <a:rPr lang="mr-IN" sz="1050" baseline="0" dirty="0" smtClean="0">
                <a:solidFill>
                  <a:schemeClr val="tx1">
                    <a:lumMod val="75000"/>
                  </a:schemeClr>
                </a:solidFill>
              </a:rPr>
              <a:t>–</a:t>
            </a:r>
            <a:r>
              <a:rPr lang="en-US" sz="1050" baseline="0" dirty="0" smtClean="0">
                <a:solidFill>
                  <a:schemeClr val="tx1">
                    <a:lumMod val="75000"/>
                  </a:schemeClr>
                </a:solidFill>
              </a:rPr>
              <a:t> fossorial</a:t>
            </a:r>
          </a:p>
          <a:p>
            <a:pPr marL="0" indent="0">
              <a:lnSpc>
                <a:spcPct val="150000"/>
              </a:lnSpc>
              <a:buClr>
                <a:schemeClr val="bg1"/>
              </a:buClr>
              <a:buSzPct val="100000"/>
              <a:buNone/>
            </a:pPr>
            <a:r>
              <a:rPr lang="en-US" sz="1050" baseline="0" dirty="0" err="1" smtClean="0">
                <a:solidFill>
                  <a:schemeClr val="tx1">
                    <a:lumMod val="75000"/>
                  </a:schemeClr>
                </a:solidFill>
              </a:rPr>
              <a:t>Eurycea</a:t>
            </a:r>
            <a:r>
              <a:rPr lang="en-US" sz="1050" baseline="0" dirty="0" smtClean="0">
                <a:solidFill>
                  <a:schemeClr val="tx1">
                    <a:lumMod val="75000"/>
                  </a:schemeClr>
                </a:solidFill>
              </a:rPr>
              <a:t> nana</a:t>
            </a:r>
            <a:r>
              <a:rPr lang="mr-IN" sz="1050" baseline="0" dirty="0" smtClean="0">
                <a:solidFill>
                  <a:schemeClr val="tx1">
                    <a:lumMod val="75000"/>
                  </a:schemeClr>
                </a:solidFill>
              </a:rPr>
              <a:t>–</a:t>
            </a:r>
            <a:r>
              <a:rPr lang="en-US" sz="1050" baseline="0" dirty="0" smtClean="0">
                <a:solidFill>
                  <a:schemeClr val="tx1">
                    <a:lumMod val="75000"/>
                  </a:schemeClr>
                </a:solidFill>
              </a:rPr>
              <a:t> aquatic </a:t>
            </a:r>
          </a:p>
          <a:p>
            <a:pPr marL="0" indent="0">
              <a:lnSpc>
                <a:spcPct val="150000"/>
              </a:lnSpc>
              <a:buClr>
                <a:schemeClr val="bg1"/>
              </a:buClr>
              <a:buSzPct val="100000"/>
              <a:buNone/>
            </a:pPr>
            <a:endParaRPr lang="en-US" sz="1050" baseline="0" dirty="0" smtClean="0">
              <a:solidFill>
                <a:schemeClr val="tx1">
                  <a:lumMod val="75000"/>
                </a:schemeClr>
              </a:solidFill>
            </a:endParaRPr>
          </a:p>
          <a:p>
            <a:pPr marL="0" indent="0">
              <a:lnSpc>
                <a:spcPct val="150000"/>
              </a:lnSpc>
              <a:buClr>
                <a:schemeClr val="bg1"/>
              </a:buClr>
              <a:buSzPct val="100000"/>
              <a:buNone/>
            </a:pPr>
            <a:endParaRPr lang="en-US" sz="1050" dirty="0">
              <a:solidFill>
                <a:schemeClr val="tx1">
                  <a:lumMod val="75000"/>
                </a:schemeClr>
              </a:solidFill>
            </a:endParaRPr>
          </a:p>
        </p:txBody>
      </p:sp>
      <p:sp>
        <p:nvSpPr>
          <p:cNvPr id="4" name="Slide Number Placeholder 3"/>
          <p:cNvSpPr>
            <a:spLocks noGrp="1"/>
          </p:cNvSpPr>
          <p:nvPr>
            <p:ph type="sldNum" sz="quarter" idx="10"/>
          </p:nvPr>
        </p:nvSpPr>
        <p:spPr/>
        <p:txBody>
          <a:bodyPr/>
          <a:lstStyle/>
          <a:p>
            <a:fld id="{141BDB61-4F50-7A41-B4DD-35B9BDF0A77D}" type="slidenum">
              <a:rPr lang="en-US" smtClean="0"/>
              <a:t>4</a:t>
            </a:fld>
            <a:endParaRPr lang="en-US"/>
          </a:p>
        </p:txBody>
      </p:sp>
    </p:spTree>
    <p:extLst>
      <p:ext uri="{BB962C8B-B14F-4D97-AF65-F5344CB8AC3E}">
        <p14:creationId xmlns:p14="http://schemas.microsoft.com/office/powerpoint/2010/main" val="584680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41BDB61-4F50-7A41-B4DD-35B9BDF0A77D}" type="slidenum">
              <a:rPr lang="en-US" smtClean="0"/>
              <a:t>5</a:t>
            </a:fld>
            <a:endParaRPr lang="en-US"/>
          </a:p>
        </p:txBody>
      </p:sp>
    </p:spTree>
    <p:extLst>
      <p:ext uri="{BB962C8B-B14F-4D97-AF65-F5344CB8AC3E}">
        <p14:creationId xmlns:p14="http://schemas.microsoft.com/office/powerpoint/2010/main" val="1596467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So the expected number of transitions is taking the total number of observed transitions and weighting it by the number of species that represent each microhabitat. An equal number of species in each habitat would have given us the same number of transitions in each box, but since there are lots more terrestrial species, we would expect the raw number of transitions from the terrestrial state outward to be higher simply because they represent more species.</a:t>
            </a:r>
            <a:endParaRPr lang="en-US" baseline="0" dirty="0" smtClean="0"/>
          </a:p>
        </p:txBody>
      </p:sp>
      <p:sp>
        <p:nvSpPr>
          <p:cNvPr id="4" name="Slide Number Placeholder 3"/>
          <p:cNvSpPr>
            <a:spLocks noGrp="1"/>
          </p:cNvSpPr>
          <p:nvPr>
            <p:ph type="sldNum" sz="quarter" idx="10"/>
          </p:nvPr>
        </p:nvSpPr>
        <p:spPr/>
        <p:txBody>
          <a:bodyPr/>
          <a:lstStyle/>
          <a:p>
            <a:fld id="{141BDB61-4F50-7A41-B4DD-35B9BDF0A77D}" type="slidenum">
              <a:rPr lang="en-US" smtClean="0"/>
              <a:t>6</a:t>
            </a:fld>
            <a:endParaRPr lang="en-US"/>
          </a:p>
        </p:txBody>
      </p:sp>
    </p:spTree>
    <p:extLst>
      <p:ext uri="{BB962C8B-B14F-4D97-AF65-F5344CB8AC3E}">
        <p14:creationId xmlns:p14="http://schemas.microsoft.com/office/powerpoint/2010/main" val="1888364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Those are the tests I can make. So again, we can either chat about that null expected equation or I can show you how I implemented it in r </a:t>
            </a:r>
            <a:r>
              <a:rPr lang="en-US" baseline="0" smtClean="0"/>
              <a:t>very simply</a:t>
            </a:r>
            <a:r>
              <a:rPr lang="mr-IN" baseline="0" smtClean="0"/>
              <a:t>…</a:t>
            </a:r>
            <a:endParaRPr lang="en-US" baseline="0" dirty="0" smtClean="0"/>
          </a:p>
        </p:txBody>
      </p:sp>
      <p:sp>
        <p:nvSpPr>
          <p:cNvPr id="4" name="Slide Number Placeholder 3"/>
          <p:cNvSpPr>
            <a:spLocks noGrp="1"/>
          </p:cNvSpPr>
          <p:nvPr>
            <p:ph type="sldNum" sz="quarter" idx="10"/>
          </p:nvPr>
        </p:nvSpPr>
        <p:spPr/>
        <p:txBody>
          <a:bodyPr/>
          <a:lstStyle/>
          <a:p>
            <a:fld id="{141BDB61-4F50-7A41-B4DD-35B9BDF0A77D}" type="slidenum">
              <a:rPr lang="en-US" smtClean="0"/>
              <a:t>7</a:t>
            </a:fld>
            <a:endParaRPr lang="en-US"/>
          </a:p>
        </p:txBody>
      </p:sp>
    </p:spTree>
    <p:extLst>
      <p:ext uri="{BB962C8B-B14F-4D97-AF65-F5344CB8AC3E}">
        <p14:creationId xmlns:p14="http://schemas.microsoft.com/office/powerpoint/2010/main" val="612590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41BDB61-4F50-7A41-B4DD-35B9BDF0A77D}" type="slidenum">
              <a:rPr lang="en-US" smtClean="0"/>
              <a:t>8</a:t>
            </a:fld>
            <a:endParaRPr lang="en-US"/>
          </a:p>
        </p:txBody>
      </p:sp>
    </p:spTree>
    <p:extLst>
      <p:ext uri="{BB962C8B-B14F-4D97-AF65-F5344CB8AC3E}">
        <p14:creationId xmlns:p14="http://schemas.microsoft.com/office/powerpoint/2010/main" val="485769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4/6/18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4/6/18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4/6/18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F7D4976-E339-4826-83B7-FBD03F55ECF8}" type="datetimeFigureOut">
              <a:rPr lang="en-US" smtClean="0"/>
              <a:t>4/6/18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4/6/18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4/6/18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0"/>
              </a:schemeClr>
            </a:gs>
            <a:gs pos="71000">
              <a:schemeClr val="accent3">
                <a:lumMod val="56000"/>
              </a:schemeClr>
            </a:gs>
            <a:gs pos="91000">
              <a:schemeClr val="accent4">
                <a:lumMod val="50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160EA64-D806-43AC-9DF2-F8C432F32B4C}" type="datetimeFigureOut">
              <a:rPr lang="en-US" smtClean="0"/>
              <a:t>4/6/18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15123693"/>
      </p:ext>
    </p:extLst>
  </p:cSld>
  <p:clrMap bg1="dk1" tx1="lt1" bg2="dk2" tx2="lt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jpeg"/><Relationship Id="rId7" Type="http://schemas.openxmlformats.org/officeDocument/2006/relationships/image" Target="../media/image9.jpg"/><Relationship Id="rId8" Type="http://schemas.openxmlformats.org/officeDocument/2006/relationships/image" Target="../media/image10.jpg"/><Relationship Id="rId9" Type="http://schemas.openxmlformats.org/officeDocument/2006/relationships/image" Target="../media/image11.emf"/><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1.emf"/><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2.emf"/><Relationship Id="rId6" Type="http://schemas.openxmlformats.org/officeDocument/2006/relationships/image" Target="../media/image15.png"/><Relationship Id="rId7" Type="http://schemas.openxmlformats.org/officeDocument/2006/relationships/image" Target="../media/image15.emf"/><Relationship Id="rId8" Type="http://schemas.openxmlformats.org/officeDocument/2006/relationships/image" Target="../media/image13.emf"/><Relationship Id="rId9"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7.emf"/><Relationship Id="rId6" Type="http://schemas.openxmlformats.org/officeDocument/2006/relationships/image" Target="../media/image15.emf"/><Relationship Id="rId7" Type="http://schemas.openxmlformats.org/officeDocument/2006/relationships/image" Target="../media/image16.png"/><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096" y="1303704"/>
            <a:ext cx="5870206" cy="2704743"/>
          </a:xfrm>
        </p:spPr>
        <p:txBody>
          <a:bodyPr anchor="t">
            <a:normAutofit/>
          </a:bodyPr>
          <a:lstStyle/>
          <a:p>
            <a:pPr algn="l">
              <a:lnSpc>
                <a:spcPct val="100000"/>
              </a:lnSpc>
            </a:pPr>
            <a:r>
              <a:rPr lang="en-US" sz="4500" dirty="0" smtClean="0"/>
              <a:t>Evolutionary Transitions of a </a:t>
            </a:r>
            <a:br>
              <a:rPr lang="en-US" sz="4500" dirty="0" smtClean="0"/>
            </a:br>
            <a:r>
              <a:rPr lang="en-US" sz="4500" dirty="0" smtClean="0"/>
              <a:t>Discrete Trait</a:t>
            </a:r>
            <a:endParaRPr lang="en-US" sz="4500" dirty="0"/>
          </a:p>
        </p:txBody>
      </p:sp>
      <p:sp>
        <p:nvSpPr>
          <p:cNvPr id="3" name="Subtitle 2"/>
          <p:cNvSpPr>
            <a:spLocks noGrp="1"/>
          </p:cNvSpPr>
          <p:nvPr>
            <p:ph type="subTitle" idx="1"/>
          </p:nvPr>
        </p:nvSpPr>
        <p:spPr>
          <a:xfrm>
            <a:off x="597096" y="3032069"/>
            <a:ext cx="9923422" cy="2566134"/>
          </a:xfrm>
        </p:spPr>
        <p:txBody>
          <a:bodyPr anchor="b">
            <a:normAutofit/>
          </a:bodyPr>
          <a:lstStyle/>
          <a:p>
            <a:pPr algn="l">
              <a:lnSpc>
                <a:spcPct val="100000"/>
              </a:lnSpc>
            </a:pPr>
            <a:r>
              <a:rPr lang="en-US" sz="1800" dirty="0" err="1" smtClean="0">
                <a:solidFill>
                  <a:schemeClr val="tx1">
                    <a:lumMod val="85000"/>
                  </a:schemeClr>
                </a:solidFill>
              </a:rPr>
              <a:t>LunchinatoRs</a:t>
            </a:r>
            <a:endParaRPr lang="en-US" sz="1800" dirty="0" smtClean="0">
              <a:solidFill>
                <a:schemeClr val="tx1">
                  <a:lumMod val="85000"/>
                </a:schemeClr>
              </a:solidFill>
            </a:endParaRPr>
          </a:p>
          <a:p>
            <a:pPr algn="l">
              <a:lnSpc>
                <a:spcPct val="100000"/>
              </a:lnSpc>
            </a:pPr>
            <a:r>
              <a:rPr lang="en-US" sz="1800" dirty="0" smtClean="0">
                <a:solidFill>
                  <a:schemeClr val="tx1">
                    <a:lumMod val="85000"/>
                  </a:schemeClr>
                </a:solidFill>
              </a:rPr>
              <a:t>April 6, 2018</a:t>
            </a:r>
          </a:p>
          <a:p>
            <a:pPr algn="l">
              <a:lnSpc>
                <a:spcPct val="100000"/>
              </a:lnSpc>
            </a:pPr>
            <a:r>
              <a:rPr lang="en-US" sz="1800" dirty="0" smtClean="0">
                <a:solidFill>
                  <a:schemeClr val="tx1">
                    <a:lumMod val="85000"/>
                  </a:schemeClr>
                </a:solidFill>
              </a:rPr>
              <a:t>Erica </a:t>
            </a:r>
            <a:r>
              <a:rPr lang="en-US" sz="1800" dirty="0" err="1" smtClean="0">
                <a:solidFill>
                  <a:schemeClr val="tx1">
                    <a:lumMod val="85000"/>
                  </a:schemeClr>
                </a:solidFill>
              </a:rPr>
              <a:t>Baken</a:t>
            </a:r>
            <a:endParaRPr lang="en-US" sz="1800" dirty="0">
              <a:solidFill>
                <a:schemeClr val="tx1">
                  <a:lumMod val="8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95266" y="-318957"/>
            <a:ext cx="7494723" cy="749472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0850" y="5096685"/>
            <a:ext cx="2483482" cy="1490089"/>
          </a:xfrm>
          <a:prstGeom prst="rect">
            <a:avLst/>
          </a:prstGeom>
        </p:spPr>
      </p:pic>
    </p:spTree>
    <p:extLst>
      <p:ext uri="{BB962C8B-B14F-4D97-AF65-F5344CB8AC3E}">
        <p14:creationId xmlns:p14="http://schemas.microsoft.com/office/powerpoint/2010/main" val="326293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35887" y="840736"/>
            <a:ext cx="7787259" cy="907542"/>
          </a:xfrm>
        </p:spPr>
        <p:txBody>
          <a:bodyPr>
            <a:noAutofit/>
          </a:bodyPr>
          <a:lstStyle/>
          <a:p>
            <a:r>
              <a:rPr lang="en-US" dirty="0" smtClean="0">
                <a:solidFill>
                  <a:schemeClr val="tx1">
                    <a:lumMod val="85000"/>
                  </a:schemeClr>
                </a:solidFill>
              </a:rPr>
              <a:t>Main Question</a:t>
            </a:r>
            <a:endParaRPr lang="en-US" dirty="0">
              <a:solidFill>
                <a:schemeClr val="tx1">
                  <a:lumMod val="85000"/>
                </a:schemeClr>
              </a:solidFill>
            </a:endParaRPr>
          </a:p>
        </p:txBody>
      </p:sp>
      <p:sp>
        <p:nvSpPr>
          <p:cNvPr id="5" name="Content Placeholder 2"/>
          <p:cNvSpPr txBox="1">
            <a:spLocks/>
          </p:cNvSpPr>
          <p:nvPr/>
        </p:nvSpPr>
        <p:spPr>
          <a:xfrm rot="16200000">
            <a:off x="2051582" y="592591"/>
            <a:ext cx="5096311" cy="7788685"/>
          </a:xfrm>
          <a:prstGeom prst="rect">
            <a:avLst/>
          </a:prstGeom>
        </p:spPr>
        <p:txBody>
          <a:bodyPr vert="eaVert" lIns="68580" tIns="34290" rIns="68580" bIns="3429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200000"/>
              </a:lnSpc>
              <a:buClr>
                <a:schemeClr val="bg1"/>
              </a:buClr>
              <a:buSzPct val="100000"/>
              <a:buNone/>
            </a:pPr>
            <a:r>
              <a:rPr lang="en-US" sz="2400" dirty="0" smtClean="0">
                <a:solidFill>
                  <a:schemeClr val="tx1">
                    <a:lumMod val="85000"/>
                  </a:schemeClr>
                </a:solidFill>
              </a:rPr>
              <a:t>How does a salamander become arboreal?</a:t>
            </a:r>
          </a:p>
          <a:p>
            <a:pPr marL="0" indent="0">
              <a:lnSpc>
                <a:spcPct val="200000"/>
              </a:lnSpc>
              <a:buClr>
                <a:schemeClr val="bg1"/>
              </a:buClr>
              <a:buSzPct val="100000"/>
              <a:buNone/>
            </a:pPr>
            <a:r>
              <a:rPr lang="en-US" sz="2000" dirty="0">
                <a:solidFill>
                  <a:schemeClr val="tx1">
                    <a:lumMod val="85000"/>
                  </a:schemeClr>
                </a:solidFill>
              </a:rPr>
              <a:t>	How many times has it happened?</a:t>
            </a:r>
          </a:p>
          <a:p>
            <a:pPr marL="0" indent="0">
              <a:lnSpc>
                <a:spcPct val="200000"/>
              </a:lnSpc>
              <a:buClr>
                <a:schemeClr val="bg1"/>
              </a:buClr>
              <a:buSzPct val="100000"/>
              <a:buNone/>
            </a:pPr>
            <a:r>
              <a:rPr lang="en-US" sz="2000" dirty="0">
                <a:solidFill>
                  <a:schemeClr val="tx1">
                    <a:lumMod val="85000"/>
                  </a:schemeClr>
                </a:solidFill>
              </a:rPr>
              <a:t>	Are there eco-evolutionary limitations to these transitions?</a:t>
            </a:r>
          </a:p>
          <a:p>
            <a:pPr marL="0" indent="0">
              <a:lnSpc>
                <a:spcPct val="200000"/>
              </a:lnSpc>
              <a:buClr>
                <a:schemeClr val="bg1"/>
              </a:buClr>
              <a:buSzPct val="100000"/>
              <a:buNone/>
            </a:pPr>
            <a:r>
              <a:rPr lang="en-US" sz="2000" dirty="0">
                <a:solidFill>
                  <a:schemeClr val="tx1">
                    <a:lumMod val="85000"/>
                  </a:schemeClr>
                </a:solidFill>
              </a:rPr>
              <a:t>	</a:t>
            </a:r>
            <a:r>
              <a:rPr lang="en-US" sz="2000" dirty="0" smtClean="0">
                <a:solidFill>
                  <a:schemeClr val="tx1">
                    <a:lumMod val="85000"/>
                  </a:schemeClr>
                </a:solidFill>
              </a:rPr>
              <a:t>Which types of salamanders have done it?</a:t>
            </a:r>
            <a:endParaRPr lang="en-US" sz="2000" dirty="0">
              <a:solidFill>
                <a:schemeClr val="tx1">
                  <a:lumMod val="85000"/>
                </a:schemeClr>
              </a:solidFill>
            </a:endParaRPr>
          </a:p>
          <a:p>
            <a:pPr marL="0" indent="0">
              <a:lnSpc>
                <a:spcPct val="200000"/>
              </a:lnSpc>
              <a:buClr>
                <a:schemeClr val="bg1"/>
              </a:buClr>
              <a:buSzPct val="100000"/>
              <a:buNone/>
            </a:pPr>
            <a:r>
              <a:rPr lang="en-US" sz="2000" dirty="0">
                <a:solidFill>
                  <a:schemeClr val="tx1">
                    <a:lumMod val="85000"/>
                  </a:schemeClr>
                </a:solidFill>
              </a:rPr>
              <a:t>	</a:t>
            </a:r>
            <a:endParaRPr lang="en-US" sz="2000" dirty="0" smtClean="0">
              <a:solidFill>
                <a:schemeClr val="tx1">
                  <a:lumMod val="85000"/>
                </a:schemeClr>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7731" t="31281" r="33565" b="37906"/>
          <a:stretch/>
        </p:blipFill>
        <p:spPr>
          <a:xfrm>
            <a:off x="7138513" y="4655128"/>
            <a:ext cx="4848343" cy="205324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517" b="421"/>
          <a:stretch/>
        </p:blipFill>
        <p:spPr>
          <a:xfrm>
            <a:off x="7138513" y="261511"/>
            <a:ext cx="4827647" cy="3221531"/>
          </a:xfrm>
          <a:prstGeom prst="rect">
            <a:avLst/>
          </a:prstGeom>
          <a:effectLst/>
        </p:spPr>
      </p:pic>
    </p:spTree>
    <p:extLst>
      <p:ext uri="{BB962C8B-B14F-4D97-AF65-F5344CB8AC3E}">
        <p14:creationId xmlns:p14="http://schemas.microsoft.com/office/powerpoint/2010/main" val="95749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 methods for this type of question</a:t>
            </a:r>
            <a:endParaRPr lang="en-US" dirty="0"/>
          </a:p>
        </p:txBody>
      </p:sp>
      <p:sp>
        <p:nvSpPr>
          <p:cNvPr id="3" name="Vertical Text Placeholder 2"/>
          <p:cNvSpPr>
            <a:spLocks noGrp="1"/>
          </p:cNvSpPr>
          <p:nvPr>
            <p:ph type="body" orient="vert" idx="1"/>
          </p:nvPr>
        </p:nvSpPr>
        <p:spPr>
          <a:xfrm>
            <a:off x="979100" y="1526366"/>
            <a:ext cx="10233800" cy="5331634"/>
          </a:xfrm>
        </p:spPr>
        <p:txBody>
          <a:bodyPr vert="horz">
            <a:normAutofit/>
          </a:bodyPr>
          <a:lstStyle/>
          <a:p>
            <a:r>
              <a:rPr lang="en-US" dirty="0" smtClean="0"/>
              <a:t>Parsimony </a:t>
            </a:r>
            <a:r>
              <a:rPr lang="en-US" dirty="0" smtClean="0">
                <a:sym typeface="Wingdings"/>
              </a:rPr>
              <a:t></a:t>
            </a:r>
            <a:endParaRPr lang="en-US" dirty="0" smtClean="0"/>
          </a:p>
          <a:p>
            <a:r>
              <a:rPr lang="en-US" dirty="0" smtClean="0"/>
              <a:t>Ancestral State </a:t>
            </a:r>
            <a:r>
              <a:rPr lang="en-US" dirty="0" smtClean="0"/>
              <a:t>Estimation</a:t>
            </a:r>
            <a:endParaRPr lang="en-US" dirty="0" smtClean="0"/>
          </a:p>
          <a:p>
            <a:pPr lvl="1"/>
            <a:r>
              <a:rPr lang="en-US" dirty="0" smtClean="0"/>
              <a:t>Maximum Likelihood </a:t>
            </a:r>
            <a:r>
              <a:rPr lang="mr-IN" dirty="0" smtClean="0"/>
              <a:t>–</a:t>
            </a:r>
            <a:r>
              <a:rPr lang="en-US" dirty="0" smtClean="0"/>
              <a:t> ape package</a:t>
            </a:r>
          </a:p>
          <a:p>
            <a:pPr lvl="1"/>
            <a:r>
              <a:rPr lang="en-US" dirty="0" smtClean="0"/>
              <a:t>Majority Rule</a:t>
            </a:r>
          </a:p>
          <a:p>
            <a:r>
              <a:rPr lang="en-US" dirty="0" smtClean="0"/>
              <a:t>Stochastic Mapping</a:t>
            </a:r>
          </a:p>
          <a:p>
            <a:pPr lvl="1"/>
            <a:r>
              <a:rPr lang="en-US" dirty="0" smtClean="0"/>
              <a:t>Simulation Based </a:t>
            </a:r>
            <a:r>
              <a:rPr lang="mr-IN" dirty="0" smtClean="0"/>
              <a:t>–</a:t>
            </a:r>
            <a:r>
              <a:rPr lang="en-US" dirty="0" smtClean="0"/>
              <a:t> </a:t>
            </a:r>
            <a:r>
              <a:rPr lang="en-US" dirty="0" err="1" smtClean="0"/>
              <a:t>simmap</a:t>
            </a:r>
            <a:r>
              <a:rPr lang="en-US" dirty="0" smtClean="0"/>
              <a:t> package</a:t>
            </a:r>
          </a:p>
          <a:p>
            <a:pPr lvl="1"/>
            <a:r>
              <a:rPr lang="en-US" dirty="0" smtClean="0"/>
              <a:t>Single Rate Matrix</a:t>
            </a:r>
          </a:p>
          <a:p>
            <a:r>
              <a:rPr lang="en-US" dirty="0" smtClean="0"/>
              <a:t>Reverse Jump MCMC</a:t>
            </a:r>
          </a:p>
          <a:p>
            <a:pPr lvl="1"/>
            <a:r>
              <a:rPr lang="en-US" dirty="0" err="1" smtClean="0"/>
              <a:t>BayesTraits</a:t>
            </a:r>
            <a:r>
              <a:rPr lang="en-US" dirty="0" smtClean="0"/>
              <a:t> </a:t>
            </a:r>
            <a:r>
              <a:rPr lang="mr-IN" dirty="0" smtClean="0"/>
              <a:t>–</a:t>
            </a:r>
            <a:r>
              <a:rPr lang="en-US" dirty="0" smtClean="0"/>
              <a:t> through terminal</a:t>
            </a:r>
          </a:p>
          <a:p>
            <a:r>
              <a:rPr lang="en-US" dirty="0" smtClean="0"/>
              <a:t>Hidden Markov Model</a:t>
            </a:r>
          </a:p>
          <a:p>
            <a:pPr lvl="1"/>
            <a:r>
              <a:rPr lang="en-US" dirty="0" smtClean="0"/>
              <a:t>Model Comparison </a:t>
            </a:r>
            <a:r>
              <a:rPr lang="mr-IN" dirty="0" smtClean="0"/>
              <a:t>–</a:t>
            </a:r>
            <a:r>
              <a:rPr lang="en-US" dirty="0" smtClean="0"/>
              <a:t> </a:t>
            </a:r>
            <a:r>
              <a:rPr lang="en-US" dirty="0" err="1" smtClean="0"/>
              <a:t>corHMM</a:t>
            </a:r>
            <a:r>
              <a:rPr lang="en-US" dirty="0" smtClean="0"/>
              <a:t> package</a:t>
            </a:r>
          </a:p>
          <a:p>
            <a:pPr lvl="1"/>
            <a:r>
              <a:rPr lang="en-US" dirty="0" smtClean="0"/>
              <a:t>Multiple Rate Matrix Regimes</a:t>
            </a:r>
            <a:endParaRPr lang="en-US" dirty="0"/>
          </a:p>
        </p:txBody>
      </p:sp>
      <p:sp>
        <p:nvSpPr>
          <p:cNvPr id="4" name="Rounded Rectangle 3"/>
          <p:cNvSpPr/>
          <p:nvPr/>
        </p:nvSpPr>
        <p:spPr>
          <a:xfrm>
            <a:off x="838200" y="1961805"/>
            <a:ext cx="5778731" cy="1346662"/>
          </a:xfrm>
          <a:prstGeom prst="roundRect">
            <a:avLst/>
          </a:prstGeom>
          <a:noFill/>
          <a:ln w="57150"/>
        </p:spPr>
        <p:style>
          <a:lnRef idx="3">
            <a:schemeClr val="lt1"/>
          </a:lnRef>
          <a:fillRef idx="1">
            <a:schemeClr val="accent3"/>
          </a:fillRef>
          <a:effectRef idx="1">
            <a:schemeClr val="accent3"/>
          </a:effectRef>
          <a:fontRef idx="minor">
            <a:schemeClr val="lt1"/>
          </a:fontRef>
        </p:style>
        <p:txBody>
          <a:bodyPr rtlCol="0" anchor="ctr"/>
          <a:lstStyle/>
          <a:p>
            <a:pPr algn="ctr"/>
            <a:endParaRPr lang="en-US">
              <a:noFill/>
            </a:endParaRPr>
          </a:p>
        </p:txBody>
      </p:sp>
      <p:sp>
        <p:nvSpPr>
          <p:cNvPr id="6" name="Right Brace 5"/>
          <p:cNvSpPr/>
          <p:nvPr/>
        </p:nvSpPr>
        <p:spPr>
          <a:xfrm>
            <a:off x="6757832" y="1526366"/>
            <a:ext cx="540744" cy="3128763"/>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a:off x="6757832" y="4655129"/>
            <a:ext cx="540744" cy="2064328"/>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7439476" y="2939135"/>
            <a:ext cx="2751266" cy="369332"/>
          </a:xfrm>
          <a:prstGeom prst="rect">
            <a:avLst/>
          </a:prstGeom>
          <a:noFill/>
        </p:spPr>
        <p:txBody>
          <a:bodyPr wrap="none" rtlCol="0">
            <a:spAutoFit/>
          </a:bodyPr>
          <a:lstStyle/>
          <a:p>
            <a:r>
              <a:rPr lang="en-US" dirty="0" smtClean="0"/>
              <a:t>Raw Number of Transitions</a:t>
            </a:r>
            <a:endParaRPr lang="en-US" dirty="0"/>
          </a:p>
        </p:txBody>
      </p:sp>
      <p:sp>
        <p:nvSpPr>
          <p:cNvPr id="9" name="TextBox 8"/>
          <p:cNvSpPr txBox="1"/>
          <p:nvPr/>
        </p:nvSpPr>
        <p:spPr>
          <a:xfrm>
            <a:off x="7439476" y="5502627"/>
            <a:ext cx="1948162" cy="369332"/>
          </a:xfrm>
          <a:prstGeom prst="rect">
            <a:avLst/>
          </a:prstGeom>
          <a:noFill/>
        </p:spPr>
        <p:txBody>
          <a:bodyPr wrap="none" rtlCol="0">
            <a:spAutoFit/>
          </a:bodyPr>
          <a:lstStyle/>
          <a:p>
            <a:r>
              <a:rPr lang="en-US" dirty="0" smtClean="0"/>
              <a:t>Rate </a:t>
            </a:r>
            <a:r>
              <a:rPr lang="en-US" dirty="0" smtClean="0"/>
              <a:t>of Transitions</a:t>
            </a:r>
            <a:endParaRPr lang="en-US" dirty="0"/>
          </a:p>
        </p:txBody>
      </p:sp>
    </p:spTree>
    <p:extLst>
      <p:ext uri="{BB962C8B-B14F-4D97-AF65-F5344CB8AC3E}">
        <p14:creationId xmlns:p14="http://schemas.microsoft.com/office/powerpoint/2010/main" val="14469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rotWithShape="1">
          <a:blip r:embed="rId3">
            <a:extLst>
              <a:ext uri="{28A0092B-C50C-407E-A947-70E740481C1C}">
                <a14:useLocalDpi xmlns:a14="http://schemas.microsoft.com/office/drawing/2010/main" val="0"/>
              </a:ext>
            </a:extLst>
          </a:blip>
          <a:srcRect l="9508" t="612" r="14099" b="16783"/>
          <a:stretch/>
        </p:blipFill>
        <p:spPr>
          <a:xfrm>
            <a:off x="2909342" y="-4431254"/>
            <a:ext cx="6910251" cy="11443857"/>
          </a:xfrm>
          <a:prstGeom prst="rect">
            <a:avLst/>
          </a:prstGeom>
        </p:spPr>
      </p:pic>
      <p:sp>
        <p:nvSpPr>
          <p:cNvPr id="45" name="Content Placeholder 2"/>
          <p:cNvSpPr txBox="1">
            <a:spLocks/>
          </p:cNvSpPr>
          <p:nvPr/>
        </p:nvSpPr>
        <p:spPr>
          <a:xfrm rot="16200000">
            <a:off x="1751415" y="1085469"/>
            <a:ext cx="4958593" cy="7324829"/>
          </a:xfrm>
          <a:prstGeom prst="rect">
            <a:avLst/>
          </a:prstGeom>
        </p:spPr>
        <p:txBody>
          <a:bodyPr vert="eaVert" lIns="68580" tIns="34290" rIns="68580" bIns="3429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150000"/>
              </a:lnSpc>
              <a:buClr>
                <a:schemeClr val="bg1"/>
              </a:buClr>
              <a:buSzPct val="100000"/>
              <a:buNone/>
            </a:pPr>
            <a:endParaRPr lang="en-US" sz="1350" dirty="0">
              <a:solidFill>
                <a:schemeClr val="tx1">
                  <a:lumMod val="75000"/>
                </a:schemeClr>
              </a:solidFill>
            </a:endParaRP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786" y="162642"/>
            <a:ext cx="2798050" cy="1872541"/>
          </a:xfrm>
          <a:prstGeom prst="rect">
            <a:avLst/>
          </a:prstGeom>
          <a:ln>
            <a:solidFill>
              <a:schemeClr val="bg1"/>
            </a:solidFill>
          </a:ln>
          <a:effectLst>
            <a:outerShdw blurRad="50800" dist="38100" dir="2700000" sx="104000" sy="104000" algn="tl" rotWithShape="0">
              <a:prstClr val="black">
                <a:alpha val="40000"/>
              </a:prstClr>
            </a:outerShdw>
          </a:effectLst>
        </p:spPr>
      </p:pic>
      <p:cxnSp>
        <p:nvCxnSpPr>
          <p:cNvPr id="58" name="Straight Connector 57"/>
          <p:cNvCxnSpPr/>
          <p:nvPr/>
        </p:nvCxnSpPr>
        <p:spPr>
          <a:xfrm flipV="1">
            <a:off x="6137564" y="153628"/>
            <a:ext cx="1669222" cy="2714263"/>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flipV="1">
            <a:off x="6397625" y="2035184"/>
            <a:ext cx="4207211" cy="1170358"/>
          </a:xfrm>
          <a:prstGeom prst="line">
            <a:avLst/>
          </a:prstGeom>
        </p:spPr>
        <p:style>
          <a:lnRef idx="2">
            <a:schemeClr val="dk1"/>
          </a:lnRef>
          <a:fillRef idx="0">
            <a:schemeClr val="dk1"/>
          </a:fillRef>
          <a:effectRef idx="1">
            <a:schemeClr val="dk1"/>
          </a:effectRef>
          <a:fontRef idx="minor">
            <a:schemeClr val="tx1"/>
          </a:fontRef>
        </p:style>
      </p:cxnSp>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913" y="670758"/>
            <a:ext cx="3104903" cy="2064882"/>
          </a:xfrm>
          <a:prstGeom prst="rect">
            <a:avLst/>
          </a:prstGeom>
          <a:ln>
            <a:solidFill>
              <a:schemeClr val="bg1"/>
            </a:solidFill>
          </a:ln>
          <a:effectLst>
            <a:outerShdw blurRad="50800" dist="38100" dir="2700000" sx="106000" sy="106000" algn="tl" rotWithShape="0">
              <a:prstClr val="black">
                <a:alpha val="40000"/>
              </a:prstClr>
            </a:outerShdw>
          </a:effectLst>
        </p:spPr>
      </p:pic>
      <p:cxnSp>
        <p:nvCxnSpPr>
          <p:cNvPr id="63" name="Straight Connector 62"/>
          <p:cNvCxnSpPr/>
          <p:nvPr/>
        </p:nvCxnSpPr>
        <p:spPr>
          <a:xfrm flipH="1" flipV="1">
            <a:off x="3587816" y="670757"/>
            <a:ext cx="558797" cy="388266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482913" y="2735641"/>
            <a:ext cx="3246662" cy="2012242"/>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flipV="1">
            <a:off x="6309007" y="2517449"/>
            <a:ext cx="2684192" cy="1811648"/>
          </a:xfrm>
          <a:prstGeom prst="line">
            <a:avLst/>
          </a:prstGeom>
        </p:spPr>
        <p:style>
          <a:lnRef idx="2">
            <a:schemeClr val="dk1"/>
          </a:lnRef>
          <a:fillRef idx="0">
            <a:schemeClr val="dk1"/>
          </a:fillRef>
          <a:effectRef idx="1">
            <a:schemeClr val="dk1"/>
          </a:effectRef>
          <a:fontRef idx="minor">
            <a:schemeClr val="tx1"/>
          </a:fontRef>
        </p:style>
      </p:cxnSp>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993199" y="2517449"/>
            <a:ext cx="3053955" cy="2035970"/>
          </a:xfrm>
          <a:prstGeom prst="rect">
            <a:avLst/>
          </a:prstGeom>
          <a:ln>
            <a:solidFill>
              <a:schemeClr val="bg1"/>
            </a:solidFill>
          </a:ln>
          <a:effectLst>
            <a:outerShdw blurRad="50800" dist="38100" dir="2700000" sx="103000" sy="103000" algn="tl" rotWithShape="0">
              <a:prstClr val="black">
                <a:alpha val="40000"/>
              </a:prstClr>
            </a:outerShdw>
          </a:effectLst>
        </p:spPr>
      </p:pic>
      <p:cxnSp>
        <p:nvCxnSpPr>
          <p:cNvPr id="95" name="Straight Connector 94"/>
          <p:cNvCxnSpPr/>
          <p:nvPr/>
        </p:nvCxnSpPr>
        <p:spPr>
          <a:xfrm flipV="1">
            <a:off x="6348226" y="4553419"/>
            <a:ext cx="2644973" cy="278984"/>
          </a:xfrm>
          <a:prstGeom prst="line">
            <a:avLst/>
          </a:prstGeom>
        </p:spPr>
        <p:style>
          <a:lnRef idx="2">
            <a:schemeClr val="dk1"/>
          </a:lnRef>
          <a:fillRef idx="0">
            <a:schemeClr val="dk1"/>
          </a:fillRef>
          <a:effectRef idx="1">
            <a:schemeClr val="dk1"/>
          </a:effectRef>
          <a:fontRef idx="minor">
            <a:schemeClr val="tx1"/>
          </a:fontRef>
        </p:style>
      </p:cxnSp>
      <p:pic>
        <p:nvPicPr>
          <p:cNvPr id="106" name="Picture 10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9420" y="4758541"/>
            <a:ext cx="2981185" cy="1982605"/>
          </a:xfrm>
          <a:prstGeom prst="rect">
            <a:avLst/>
          </a:prstGeom>
          <a:ln>
            <a:solidFill>
              <a:schemeClr val="bg1"/>
            </a:solidFill>
          </a:ln>
          <a:effectLst>
            <a:outerShdw blurRad="50800" dist="38100" dir="2700000" sx="103000" sy="103000" algn="tl" rotWithShape="0">
              <a:prstClr val="black">
                <a:alpha val="40000"/>
              </a:prstClr>
            </a:outerShdw>
          </a:effectLst>
        </p:spPr>
      </p:pic>
      <p:cxnSp>
        <p:nvCxnSpPr>
          <p:cNvPr id="110" name="Straight Connector 109"/>
          <p:cNvCxnSpPr/>
          <p:nvPr/>
        </p:nvCxnSpPr>
        <p:spPr>
          <a:xfrm flipV="1">
            <a:off x="8606064" y="4758542"/>
            <a:ext cx="483356" cy="386657"/>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a:xfrm>
            <a:off x="8540791" y="5624945"/>
            <a:ext cx="548629" cy="1116201"/>
          </a:xfrm>
          <a:prstGeom prst="line">
            <a:avLst/>
          </a:prstGeom>
        </p:spPr>
        <p:style>
          <a:lnRef idx="2">
            <a:schemeClr val="dk1"/>
          </a:lnRef>
          <a:fillRef idx="0">
            <a:schemeClr val="dk1"/>
          </a:fillRef>
          <a:effectRef idx="1">
            <a:schemeClr val="dk1"/>
          </a:effectRef>
          <a:fontRef idx="minor">
            <a:schemeClr val="tx1"/>
          </a:fontRef>
        </p:style>
      </p:cxnSp>
      <p:pic>
        <p:nvPicPr>
          <p:cNvPr id="118" name="Picture 1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436" y="4722449"/>
            <a:ext cx="3004761" cy="2004152"/>
          </a:xfrm>
          <a:prstGeom prst="rect">
            <a:avLst/>
          </a:prstGeom>
          <a:ln>
            <a:solidFill>
              <a:schemeClr val="bg1"/>
            </a:solidFill>
          </a:ln>
          <a:effectLst>
            <a:outerShdw blurRad="50800" dist="38100" dir="2700000" sx="105000" sy="105000" algn="tl" rotWithShape="0">
              <a:prstClr val="black">
                <a:alpha val="40000"/>
              </a:prstClr>
            </a:outerShdw>
          </a:effectLst>
        </p:spPr>
      </p:pic>
      <p:cxnSp>
        <p:nvCxnSpPr>
          <p:cNvPr id="120" name="Straight Connector 119"/>
          <p:cNvCxnSpPr/>
          <p:nvPr/>
        </p:nvCxnSpPr>
        <p:spPr>
          <a:xfrm>
            <a:off x="3184197" y="4738524"/>
            <a:ext cx="3153620" cy="1242541"/>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flipV="1">
            <a:off x="3184197" y="6476002"/>
            <a:ext cx="3153620" cy="250599"/>
          </a:xfrm>
          <a:prstGeom prst="line">
            <a:avLst/>
          </a:prstGeom>
        </p:spPr>
        <p:style>
          <a:lnRef idx="2">
            <a:schemeClr val="dk1"/>
          </a:lnRef>
          <a:fillRef idx="0">
            <a:schemeClr val="dk1"/>
          </a:fillRef>
          <a:effectRef idx="1">
            <a:schemeClr val="dk1"/>
          </a:effectRef>
          <a:fontRef idx="minor">
            <a:schemeClr val="tx1"/>
          </a:fontRef>
        </p:style>
      </p:cxn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23416" y="2530317"/>
            <a:ext cx="6155811" cy="4155728"/>
          </a:xfrm>
          <a:prstGeom prst="rect">
            <a:avLst/>
          </a:prstGeom>
        </p:spPr>
      </p:pic>
    </p:spTree>
    <p:extLst>
      <p:ext uri="{BB962C8B-B14F-4D97-AF65-F5344CB8AC3E}">
        <p14:creationId xmlns:p14="http://schemas.microsoft.com/office/powerpoint/2010/main" val="83835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5"/>
                                        </p:tgtEl>
                                        <p:attrNameLst>
                                          <p:attrName>style.opacity</p:attrName>
                                        </p:attrNameLst>
                                      </p:cBhvr>
                                      <p:to>
                                        <p:strVal val="0.5"/>
                                      </p:to>
                                    </p:set>
                                    <p:animEffect filter="image" prLst="opacity: 0.5">
                                      <p:cBhvr rctx="IE">
                                        <p:cTn id="7" dur="indefinite"/>
                                        <p:tgtEl>
                                          <p:spTgt spid="55"/>
                                        </p:tgtEl>
                                      </p:cBhvr>
                                    </p:animEffect>
                                  </p:childTnLst>
                                </p:cTn>
                              </p:par>
                              <p:par>
                                <p:cTn id="8" presetID="1"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1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rot="16200000">
            <a:off x="1817700" y="560000"/>
            <a:ext cx="4958593" cy="7324829"/>
          </a:xfrm>
          <a:prstGeom prst="rect">
            <a:avLst/>
          </a:prstGeom>
        </p:spPr>
        <p:txBody>
          <a:bodyPr vert="eaVert" lIns="68580" tIns="34290" rIns="68580" bIns="3429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150000"/>
              </a:lnSpc>
              <a:buClr>
                <a:schemeClr val="bg1"/>
              </a:buClr>
              <a:buSzPct val="100000"/>
              <a:buNone/>
            </a:pPr>
            <a:endParaRPr lang="en-US" dirty="0">
              <a:solidFill>
                <a:schemeClr val="bg1"/>
              </a:solidFill>
            </a:endParaRPr>
          </a:p>
          <a:p>
            <a:pPr marL="0" indent="0">
              <a:lnSpc>
                <a:spcPct val="150000"/>
              </a:lnSpc>
              <a:buClr>
                <a:schemeClr val="bg1"/>
              </a:buClr>
              <a:buSzPct val="100000"/>
              <a:buNone/>
            </a:pPr>
            <a:endParaRPr lang="en-US" sz="2400" b="1" dirty="0">
              <a:solidFill>
                <a:schemeClr val="bg1"/>
              </a:solidFill>
            </a:endParaRPr>
          </a:p>
          <a:p>
            <a:pPr>
              <a:buClr>
                <a:schemeClr val="bg1"/>
              </a:buClr>
              <a:buSzPct val="100000"/>
              <a:buFont typeface="Arial" charset="0"/>
              <a:buChar char="•"/>
            </a:pPr>
            <a:endParaRPr lang="en-US" sz="1350" dirty="0">
              <a:solidFill>
                <a:schemeClr val="bg1"/>
              </a:solidFill>
            </a:endParaRPr>
          </a:p>
          <a:p>
            <a:pPr>
              <a:buClr>
                <a:schemeClr val="bg1"/>
              </a:buClr>
              <a:buSzPct val="100000"/>
              <a:buFont typeface="Arial" charset="0"/>
              <a:buChar char="•"/>
            </a:pPr>
            <a:endParaRPr lang="en-US" sz="1350"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100" y="531774"/>
            <a:ext cx="6309360" cy="630936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9180" t="18172" r="30641" b="27616"/>
          <a:stretch/>
        </p:blipFill>
        <p:spPr>
          <a:xfrm>
            <a:off x="10980483" y="5735783"/>
            <a:ext cx="1208978" cy="110535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52" y="2091137"/>
            <a:ext cx="6155813" cy="415572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416" y="2516249"/>
            <a:ext cx="6155811" cy="4155728"/>
          </a:xfrm>
          <a:prstGeom prst="rect">
            <a:avLst/>
          </a:prstGeom>
        </p:spPr>
      </p:pic>
    </p:spTree>
    <p:extLst>
      <p:ext uri="{BB962C8B-B14F-4D97-AF65-F5344CB8AC3E}">
        <p14:creationId xmlns:p14="http://schemas.microsoft.com/office/powerpoint/2010/main" val="200805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65 0.00254 L -0.28295 -0.06273 " pathEditMode="relative" rAng="0" ptsTypes="AA">
                                      <p:cBhvr>
                                        <p:cTn id="6" dur="1000" fill="hold"/>
                                        <p:tgtEl>
                                          <p:spTgt spid="10"/>
                                        </p:tgtEl>
                                        <p:attrNameLst>
                                          <p:attrName>ppt_x</p:attrName>
                                          <p:attrName>ppt_y</p:attrName>
                                        </p:attrNameLst>
                                      </p:cBhvr>
                                      <p:rCtr x="-14115" y="-3264"/>
                                    </p:animMotion>
                                  </p:childTnLst>
                                </p:cTn>
                              </p:par>
                              <p:par>
                                <p:cTn id="7" presetID="1" presetClass="entr" presetSubtype="0" fill="hold" nodeType="withEffect">
                                  <p:stCondLst>
                                    <p:cond delay="1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nodeType="withEffect">
                                  <p:stCondLst>
                                    <p:cond delay="100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52" y="2091137"/>
            <a:ext cx="6155813" cy="415572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100" y="531774"/>
            <a:ext cx="6309360" cy="6309360"/>
          </a:xfrm>
          <a:prstGeom prst="rect">
            <a:avLst/>
          </a:prstGeom>
        </p:spPr>
      </p:pic>
      <p:sp>
        <p:nvSpPr>
          <p:cNvPr id="36" name="Content Placeholder 2"/>
          <p:cNvSpPr txBox="1">
            <a:spLocks/>
          </p:cNvSpPr>
          <p:nvPr/>
        </p:nvSpPr>
        <p:spPr>
          <a:xfrm rot="16200000">
            <a:off x="1817700" y="560000"/>
            <a:ext cx="4958593" cy="7324829"/>
          </a:xfrm>
          <a:prstGeom prst="rect">
            <a:avLst/>
          </a:prstGeom>
        </p:spPr>
        <p:txBody>
          <a:bodyPr vert="eaVert" lIns="68580" tIns="34290" rIns="68580" bIns="3429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150000"/>
              </a:lnSpc>
              <a:buClr>
                <a:schemeClr val="bg1"/>
              </a:buClr>
              <a:buSzPct val="100000"/>
              <a:buNone/>
            </a:pPr>
            <a:endParaRPr lang="en-US" dirty="0">
              <a:solidFill>
                <a:schemeClr val="bg1"/>
              </a:solidFill>
            </a:endParaRPr>
          </a:p>
          <a:p>
            <a:pPr marL="0" indent="0">
              <a:lnSpc>
                <a:spcPct val="150000"/>
              </a:lnSpc>
              <a:buClr>
                <a:schemeClr val="bg1"/>
              </a:buClr>
              <a:buSzPct val="100000"/>
              <a:buNone/>
            </a:pPr>
            <a:endParaRPr lang="en-US" sz="2400" b="1" dirty="0">
              <a:solidFill>
                <a:schemeClr val="bg1"/>
              </a:solidFill>
            </a:endParaRPr>
          </a:p>
          <a:p>
            <a:pPr>
              <a:buClr>
                <a:schemeClr val="bg1"/>
              </a:buClr>
              <a:buSzPct val="100000"/>
              <a:buFont typeface="Arial" charset="0"/>
              <a:buChar char="•"/>
            </a:pPr>
            <a:endParaRPr lang="en-US" sz="1350" dirty="0">
              <a:solidFill>
                <a:schemeClr val="bg1"/>
              </a:solidFill>
            </a:endParaRPr>
          </a:p>
          <a:p>
            <a:pPr>
              <a:buClr>
                <a:schemeClr val="bg1"/>
              </a:buClr>
              <a:buSzPct val="100000"/>
              <a:buFont typeface="Arial" charset="0"/>
              <a:buChar char="•"/>
            </a:pPr>
            <a:endParaRPr lang="en-US" sz="1350"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745276837"/>
              </p:ext>
            </p:extLst>
          </p:nvPr>
        </p:nvGraphicFramePr>
        <p:xfrm>
          <a:off x="3680521" y="1743116"/>
          <a:ext cx="3549649" cy="1708914"/>
        </p:xfrm>
        <a:graphic>
          <a:graphicData uri="http://schemas.openxmlformats.org/drawingml/2006/table">
            <a:tbl>
              <a:tblPr/>
              <a:tblGrid>
                <a:gridCol w="332779"/>
                <a:gridCol w="643374"/>
                <a:gridCol w="643374"/>
                <a:gridCol w="643374"/>
                <a:gridCol w="643374"/>
                <a:gridCol w="643374"/>
              </a:tblGrid>
              <a:tr h="284819">
                <a:tc>
                  <a:txBody>
                    <a:bodyPr/>
                    <a:lstStyle/>
                    <a:p>
                      <a:pPr algn="ctr" fontAlgn="b"/>
                      <a:r>
                        <a:rPr lang="en-US" sz="1200" b="1" i="0" u="none" strike="noStrike" dirty="0">
                          <a:solidFill>
                            <a:srgbClr val="FFFFFF"/>
                          </a:solidFill>
                          <a:effectLst/>
                          <a:latin typeface="Calibri" charset="0"/>
                        </a:rPr>
                        <a:t> </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a:solidFill>
                            <a:srgbClr val="FFFFFF"/>
                          </a:solidFill>
                          <a:effectLst/>
                          <a:latin typeface="Calibri" charset="0"/>
                        </a:rPr>
                        <a:t>A</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a:solidFill>
                            <a:srgbClr val="FFFFFF"/>
                          </a:solidFill>
                          <a:effectLst/>
                          <a:latin typeface="Calibri" charset="0"/>
                        </a:rPr>
                        <a:t>F</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smtClean="0">
                          <a:solidFill>
                            <a:srgbClr val="FFFFFF"/>
                          </a:solidFill>
                          <a:effectLst/>
                          <a:latin typeface="Calibri" charset="0"/>
                        </a:rPr>
                        <a:t>S</a:t>
                      </a:r>
                      <a:endParaRPr lang="en-US" sz="1200" b="1" i="0" u="none" strike="noStrike" dirty="0">
                        <a:solidFill>
                          <a:srgbClr val="FFFFFF"/>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a:solidFill>
                            <a:srgbClr val="FFFFFF"/>
                          </a:solidFill>
                          <a:effectLst/>
                          <a:latin typeface="Calibri" charset="0"/>
                        </a:rPr>
                        <a:t>T</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err="1" smtClean="0">
                          <a:solidFill>
                            <a:srgbClr val="FFFFFF"/>
                          </a:solidFill>
                          <a:effectLst/>
                          <a:latin typeface="Calibri" charset="0"/>
                        </a:rPr>
                        <a:t>Aq</a:t>
                      </a:r>
                      <a:endParaRPr lang="en-US" sz="1200" b="1" i="0" u="none" strike="noStrike" dirty="0">
                        <a:solidFill>
                          <a:srgbClr val="FFFFFF"/>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r>
              <a:tr h="284819">
                <a:tc>
                  <a:txBody>
                    <a:bodyPr/>
                    <a:lstStyle/>
                    <a:p>
                      <a:pPr algn="ctr" fontAlgn="b"/>
                      <a:r>
                        <a:rPr lang="en-US" sz="1200" b="1" i="0" u="none" strike="noStrike">
                          <a:solidFill>
                            <a:srgbClr val="FFFFFF"/>
                          </a:solidFill>
                          <a:effectLst/>
                          <a:latin typeface="Calibri" charset="0"/>
                        </a:rPr>
                        <a:t>A</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5B9BD5"/>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200" b="0" i="0" u="none" strike="noStrike" dirty="0">
                          <a:solidFill>
                            <a:srgbClr val="000000"/>
                          </a:solidFill>
                          <a:effectLst/>
                          <a:latin typeface="Calibri" charset="0"/>
                        </a:rPr>
                        <a:t>0</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nb-NO" sz="1200" b="0" i="0" u="none" strike="noStrike" dirty="0" smtClean="0">
                          <a:solidFill>
                            <a:srgbClr val="000000"/>
                          </a:solidFill>
                          <a:effectLst/>
                          <a:latin typeface="Calibri" charset="0"/>
                        </a:rPr>
                        <a:t>1.80</a:t>
                      </a:r>
                      <a:endParaRPr lang="nb-NO"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is-IS" sz="1200" b="0" i="0" u="none" strike="noStrike" dirty="0" smtClean="0">
                          <a:solidFill>
                            <a:srgbClr val="000000"/>
                          </a:solidFill>
                          <a:effectLst/>
                          <a:latin typeface="Calibri" charset="0"/>
                        </a:rPr>
                        <a:t>7.07</a:t>
                      </a:r>
                      <a:endParaRPr lang="is-IS"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r>
              <a:tr h="284819">
                <a:tc>
                  <a:txBody>
                    <a:bodyPr/>
                    <a:lstStyle/>
                    <a:p>
                      <a:pPr algn="ctr" fontAlgn="b"/>
                      <a:r>
                        <a:rPr lang="en-US" sz="1200" b="1" i="0" u="none" strike="noStrike">
                          <a:solidFill>
                            <a:srgbClr val="FFFFFF"/>
                          </a:solidFill>
                          <a:effectLst/>
                          <a:latin typeface="Calibri" charset="0"/>
                        </a:rPr>
                        <a:t>F</a:t>
                      </a:r>
                    </a:p>
                  </a:txBody>
                  <a:tcPr marL="12700" marR="12700" marT="12700" marB="0" anchor="ctr">
                    <a:lnL>
                      <a:noFill/>
                    </a:lnL>
                    <a:lnR>
                      <a:noFill/>
                    </a:lnR>
                    <a:lnT>
                      <a:noFill/>
                    </a:lnT>
                    <a:lnB>
                      <a:noFill/>
                    </a:lnB>
                    <a:solidFill>
                      <a:srgbClr val="5B9BD5"/>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a:noFill/>
                    </a:lnB>
                    <a:solidFill>
                      <a:srgbClr val="FFFFFF"/>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dirty="0">
                          <a:solidFill>
                            <a:srgbClr val="000000"/>
                          </a:solidFill>
                          <a:effectLst/>
                          <a:latin typeface="Calibri" charset="0"/>
                        </a:rPr>
                        <a:t>0.12</a:t>
                      </a: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dirty="0" smtClean="0">
                          <a:solidFill>
                            <a:srgbClr val="000000"/>
                          </a:solidFill>
                          <a:effectLst/>
                          <a:latin typeface="Calibri" charset="0"/>
                        </a:rPr>
                        <a:t>0.92</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a:noFill/>
                    </a:lnB>
                    <a:solidFill>
                      <a:srgbClr val="FFFFFF"/>
                    </a:solidFill>
                  </a:tcPr>
                </a:tc>
              </a:tr>
              <a:tr h="284819">
                <a:tc>
                  <a:txBody>
                    <a:bodyPr/>
                    <a:lstStyle/>
                    <a:p>
                      <a:pPr algn="ctr" fontAlgn="b"/>
                      <a:r>
                        <a:rPr lang="en-US" sz="1200" b="1" i="0" u="none" strike="noStrike" dirty="0" smtClean="0">
                          <a:solidFill>
                            <a:srgbClr val="FFFFFF"/>
                          </a:solidFill>
                          <a:effectLst/>
                          <a:latin typeface="Calibri" charset="0"/>
                        </a:rPr>
                        <a:t>S</a:t>
                      </a:r>
                      <a:endParaRPr lang="en-US" sz="1200" b="1" i="0" u="none" strike="noStrike" dirty="0">
                        <a:solidFill>
                          <a:srgbClr val="FFFFFF"/>
                        </a:solidFill>
                        <a:effectLst/>
                        <a:latin typeface="Calibri" charset="0"/>
                      </a:endParaRPr>
                    </a:p>
                  </a:txBody>
                  <a:tcPr marL="12700" marR="12700" marT="12700" marB="0" anchor="ctr">
                    <a:lnL>
                      <a:noFill/>
                    </a:lnL>
                    <a:lnR>
                      <a:noFill/>
                    </a:lnR>
                    <a:lnT>
                      <a:noFill/>
                    </a:lnT>
                    <a:lnB>
                      <a:noFill/>
                    </a:lnB>
                    <a:solidFill>
                      <a:srgbClr val="5B9BD5"/>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a:noFill/>
                    </a:lnB>
                    <a:solidFill>
                      <a:srgbClr val="D9D9D9"/>
                    </a:solidFill>
                  </a:tcPr>
                </a:tc>
                <a:tc>
                  <a:txBody>
                    <a:bodyPr/>
                    <a:lstStyle/>
                    <a:p>
                      <a:pPr algn="ctr" fontAlgn="b"/>
                      <a:r>
                        <a:rPr lang="hr-HR" sz="1200" b="0" i="0" u="none" strike="noStrike" dirty="0" smtClean="0">
                          <a:solidFill>
                            <a:srgbClr val="000000"/>
                          </a:solidFill>
                          <a:effectLst/>
                          <a:latin typeface="Calibri" charset="0"/>
                        </a:rPr>
                        <a:t>2.37</a:t>
                      </a:r>
                      <a:endParaRPr lang="hr-HR"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r>
                        <a:rPr lang="nb-NO" sz="1200" b="0" i="0" u="none" strike="noStrike" dirty="0" smtClean="0">
                          <a:solidFill>
                            <a:srgbClr val="000000"/>
                          </a:solidFill>
                          <a:effectLst/>
                          <a:latin typeface="Calibri" charset="0"/>
                        </a:rPr>
                        <a:t>1.18</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r>
                        <a:rPr lang="nb-NO" sz="1200" b="0" i="0" u="none" strike="noStrike" dirty="0" smtClean="0">
                          <a:solidFill>
                            <a:srgbClr val="000000"/>
                          </a:solidFill>
                          <a:effectLst/>
                          <a:latin typeface="Calibri" charset="0"/>
                        </a:rPr>
                        <a:t>0.18</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r>
              <a:tr h="284819">
                <a:tc>
                  <a:txBody>
                    <a:bodyPr/>
                    <a:lstStyle/>
                    <a:p>
                      <a:pPr algn="ctr" fontAlgn="b"/>
                      <a:r>
                        <a:rPr lang="en-US" sz="1200" b="1" i="0" u="none" strike="noStrike">
                          <a:solidFill>
                            <a:srgbClr val="FFFFFF"/>
                          </a:solidFill>
                          <a:effectLst/>
                          <a:latin typeface="Calibri" charset="0"/>
                        </a:rPr>
                        <a:t>T</a:t>
                      </a:r>
                    </a:p>
                  </a:txBody>
                  <a:tcPr marL="12700" marR="12700" marT="12700" marB="0" anchor="ctr">
                    <a:lnL>
                      <a:noFill/>
                    </a:lnL>
                    <a:lnR>
                      <a:noFill/>
                    </a:lnR>
                    <a:lnT>
                      <a:noFill/>
                    </a:lnT>
                    <a:lnB>
                      <a:noFill/>
                    </a:lnB>
                    <a:solidFill>
                      <a:srgbClr val="5B9BD5"/>
                    </a:solidFill>
                  </a:tcPr>
                </a:tc>
                <a:tc>
                  <a:txBody>
                    <a:bodyPr/>
                    <a:lstStyle/>
                    <a:p>
                      <a:pPr algn="ctr" fontAlgn="b"/>
                      <a:r>
                        <a:rPr lang="hr-HR" sz="1200" b="0" i="0" u="none" strike="noStrike">
                          <a:solidFill>
                            <a:srgbClr val="000000"/>
                          </a:solidFill>
                          <a:effectLst/>
                          <a:latin typeface="Calibri" charset="0"/>
                        </a:rPr>
                        <a:t>29.85</a:t>
                      </a:r>
                    </a:p>
                  </a:txBody>
                  <a:tcPr marL="12700" marR="12700" marT="12700" marB="0" anchor="ctr">
                    <a:lnL>
                      <a:noFill/>
                    </a:lnL>
                    <a:lnR>
                      <a:noFill/>
                    </a:lnR>
                    <a:lnT>
                      <a:noFill/>
                    </a:lnT>
                    <a:lnB>
                      <a:noFill/>
                    </a:lnB>
                    <a:solidFill>
                      <a:srgbClr val="FFFFFF"/>
                    </a:solidFill>
                  </a:tcPr>
                </a:tc>
                <a:tc>
                  <a:txBody>
                    <a:bodyPr/>
                    <a:lstStyle/>
                    <a:p>
                      <a:pPr algn="ctr" fontAlgn="b"/>
                      <a:r>
                        <a:rPr lang="en-US" sz="1200" b="0" i="0" u="none" strike="noStrike" dirty="0" smtClean="0">
                          <a:solidFill>
                            <a:srgbClr val="000000"/>
                          </a:solidFill>
                          <a:effectLst/>
                          <a:latin typeface="Calibri" charset="0"/>
                        </a:rPr>
                        <a:t>19.00</a:t>
                      </a:r>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a:solidFill>
                            <a:srgbClr val="000000"/>
                          </a:solidFill>
                          <a:effectLst/>
                          <a:latin typeface="Calibri" charset="0"/>
                        </a:rPr>
                        <a:t>15.81</a:t>
                      </a:r>
                    </a:p>
                  </a:txBody>
                  <a:tcPr marL="12700" marR="12700" marT="12700" marB="0" anchor="ctr">
                    <a:lnL>
                      <a:noFill/>
                    </a:lnL>
                    <a:lnR>
                      <a:noFill/>
                    </a:lnR>
                    <a:lnT>
                      <a:noFill/>
                    </a:lnT>
                    <a:lnB>
                      <a:noFill/>
                    </a:lnB>
                    <a:solidFill>
                      <a:srgbClr val="FFFFFF"/>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dirty="0" smtClean="0">
                          <a:solidFill>
                            <a:srgbClr val="000000"/>
                          </a:solidFill>
                          <a:effectLst/>
                          <a:latin typeface="Calibri" charset="0"/>
                        </a:rPr>
                        <a:t>7.17</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r>
              <a:tr h="284819">
                <a:tc>
                  <a:txBody>
                    <a:bodyPr/>
                    <a:lstStyle/>
                    <a:p>
                      <a:pPr algn="ctr" fontAlgn="b"/>
                      <a:r>
                        <a:rPr lang="en-US" sz="1200" b="1" i="0" u="none" strike="noStrike" dirty="0" err="1" smtClean="0">
                          <a:solidFill>
                            <a:srgbClr val="FFFFFF"/>
                          </a:solidFill>
                          <a:effectLst/>
                          <a:latin typeface="Calibri" charset="0"/>
                        </a:rPr>
                        <a:t>Aq</a:t>
                      </a:r>
                      <a:endParaRPr lang="en-US" sz="1200" b="1" i="0" u="none" strike="noStrike" dirty="0">
                        <a:solidFill>
                          <a:srgbClr val="FFFFFF"/>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dirty="0" smtClean="0">
                          <a:solidFill>
                            <a:srgbClr val="000000"/>
                          </a:solidFill>
                          <a:effectLst/>
                          <a:latin typeface="Calibri" charset="0"/>
                        </a:rPr>
                        <a:t>1.00</a:t>
                      </a:r>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nb-NO" sz="1200" b="0" i="0" u="none" strike="noStrike" dirty="0" smtClean="0">
                          <a:solidFill>
                            <a:srgbClr val="000000"/>
                          </a:solidFill>
                          <a:effectLst/>
                          <a:latin typeface="Calibri" charset="0"/>
                        </a:rPr>
                        <a:t>2.00</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nb-NO" sz="1200" b="0" i="0" u="none" strike="noStrike" dirty="0">
                          <a:solidFill>
                            <a:srgbClr val="000000"/>
                          </a:solidFill>
                          <a:effectLst/>
                          <a:latin typeface="Calibri" charset="0"/>
                        </a:rPr>
                        <a:t>1.86</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r>
            </a:tbl>
          </a:graphicData>
        </a:graphic>
      </p:graphicFrame>
      <p:sp>
        <p:nvSpPr>
          <p:cNvPr id="6" name="TextBox 5"/>
          <p:cNvSpPr txBox="1"/>
          <p:nvPr/>
        </p:nvSpPr>
        <p:spPr>
          <a:xfrm>
            <a:off x="3265023" y="1726491"/>
            <a:ext cx="415498" cy="1708914"/>
          </a:xfrm>
          <a:prstGeom prst="rect">
            <a:avLst/>
          </a:prstGeom>
          <a:solidFill>
            <a:schemeClr val="accent3">
              <a:lumMod val="75000"/>
              <a:alpha val="80000"/>
            </a:schemeClr>
          </a:solidFill>
          <a:ln>
            <a:solidFill>
              <a:schemeClr val="bg1"/>
            </a:solidFill>
          </a:ln>
        </p:spPr>
        <p:txBody>
          <a:bodyPr vert="vert270" wrap="square" rtlCol="0">
            <a:spAutoFit/>
          </a:bodyPr>
          <a:lstStyle/>
          <a:p>
            <a:pPr algn="ctr"/>
            <a:r>
              <a:rPr lang="en-US" sz="1500" dirty="0" smtClean="0"/>
              <a:t>Observed</a:t>
            </a:r>
            <a:endParaRPr lang="en-US" sz="1500" dirty="0"/>
          </a:p>
        </p:txBody>
      </p:sp>
      <mc:AlternateContent xmlns:mc="http://schemas.openxmlformats.org/markup-compatibility/2006" xmlns:a14="http://schemas.microsoft.com/office/drawing/2010/main">
        <mc:Choice Requires="a14">
          <p:sp>
            <p:nvSpPr>
              <p:cNvPr id="10" name="Rounded Rectangle 9"/>
              <p:cNvSpPr/>
              <p:nvPr/>
            </p:nvSpPr>
            <p:spPr>
              <a:xfrm>
                <a:off x="302615" y="471997"/>
                <a:ext cx="3456696" cy="729703"/>
              </a:xfrm>
              <a:prstGeom prst="roundRect">
                <a:avLst/>
              </a:prstGeom>
              <a:solidFill>
                <a:schemeClr val="tx1"/>
              </a:solidFill>
              <a:ln>
                <a:solidFill>
                  <a:schemeClr val="bg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charset="0"/>
                            </a:rPr>
                          </m:ctrlPr>
                        </m:sSubPr>
                        <m:e>
                          <m:r>
                            <a:rPr lang="en-US">
                              <a:solidFill>
                                <a:schemeClr val="bg1"/>
                              </a:solidFill>
                              <a:latin typeface="Cambria Math" charset="0"/>
                            </a:rPr>
                            <m:t>∆</m:t>
                          </m:r>
                        </m:e>
                        <m:sub>
                          <m:r>
                            <a:rPr lang="en-US" i="1">
                              <a:solidFill>
                                <a:schemeClr val="bg1"/>
                              </a:solidFill>
                              <a:latin typeface="Cambria Math" charset="0"/>
                            </a:rPr>
                            <m:t>𝑥𝑦</m:t>
                          </m:r>
                        </m:sub>
                      </m:sSub>
                      <m:r>
                        <a:rPr lang="en-US" i="0">
                          <a:solidFill>
                            <a:schemeClr val="bg1"/>
                          </a:solidFill>
                          <a:latin typeface="Cambria Math" charset="0"/>
                        </a:rPr>
                        <m:t> =</m:t>
                      </m:r>
                      <m:d>
                        <m:dPr>
                          <m:ctrlPr>
                            <a:rPr lang="en-US" i="1">
                              <a:solidFill>
                                <a:schemeClr val="bg1"/>
                              </a:solidFill>
                              <a:latin typeface="Cambria Math" charset="0"/>
                            </a:rPr>
                          </m:ctrlPr>
                        </m:dPr>
                        <m:e>
                          <m:sSub>
                            <m:sSubPr>
                              <m:ctrlPr>
                                <a:rPr lang="en-US" i="1">
                                  <a:solidFill>
                                    <a:schemeClr val="bg1"/>
                                  </a:solidFill>
                                  <a:latin typeface="Cambria Math" charset="0"/>
                                </a:rPr>
                              </m:ctrlPr>
                            </m:sSubPr>
                            <m:e>
                              <m:r>
                                <a:rPr lang="en-US" i="0">
                                  <a:solidFill>
                                    <a:schemeClr val="bg1"/>
                                  </a:solidFill>
                                  <a:latin typeface="Cambria Math" charset="0"/>
                                </a:rPr>
                                <m:t>∆</m:t>
                              </m:r>
                            </m:e>
                            <m:sub>
                              <m:r>
                                <a:rPr lang="en-US" i="1">
                                  <a:solidFill>
                                    <a:schemeClr val="bg1"/>
                                  </a:solidFill>
                                  <a:latin typeface="Cambria Math" charset="0"/>
                                </a:rPr>
                                <m:t>𝑡𝑜𝑡</m:t>
                              </m:r>
                            </m:sub>
                          </m:sSub>
                          <m:r>
                            <a:rPr lang="en-US">
                              <a:solidFill>
                                <a:schemeClr val="bg1"/>
                              </a:solidFill>
                              <a:latin typeface="Cambria Math" charset="0"/>
                            </a:rPr>
                            <m:t>×</m:t>
                          </m:r>
                          <m:f>
                            <m:fPr>
                              <m:ctrlPr>
                                <a:rPr lang="en-US" i="1">
                                  <a:solidFill>
                                    <a:schemeClr val="bg1"/>
                                  </a:solidFill>
                                  <a:latin typeface="Cambria Math" charset="0"/>
                                </a:rPr>
                              </m:ctrlPr>
                            </m:fPr>
                            <m:num>
                              <m:sSub>
                                <m:sSubPr>
                                  <m:ctrlPr>
                                    <a:rPr lang="en-US" i="1">
                                      <a:solidFill>
                                        <a:schemeClr val="bg1"/>
                                      </a:solidFill>
                                      <a:latin typeface="Cambria Math" charset="0"/>
                                    </a:rPr>
                                  </m:ctrlPr>
                                </m:sSubPr>
                                <m:e>
                                  <m:r>
                                    <a:rPr lang="en-US" i="1">
                                      <a:solidFill>
                                        <a:schemeClr val="bg1"/>
                                      </a:solidFill>
                                      <a:latin typeface="Cambria Math" charset="0"/>
                                    </a:rPr>
                                    <m:t>𝑛</m:t>
                                  </m:r>
                                </m:e>
                                <m:sub>
                                  <m:r>
                                    <a:rPr lang="en-US" i="1">
                                      <a:solidFill>
                                        <a:schemeClr val="bg1"/>
                                      </a:solidFill>
                                      <a:latin typeface="Cambria Math" charset="0"/>
                                    </a:rPr>
                                    <m:t>𝑥</m:t>
                                  </m:r>
                                </m:sub>
                              </m:sSub>
                            </m:num>
                            <m:den>
                              <m:sSub>
                                <m:sSubPr>
                                  <m:ctrlPr>
                                    <a:rPr lang="en-US" i="1">
                                      <a:solidFill>
                                        <a:schemeClr val="bg1"/>
                                      </a:solidFill>
                                      <a:latin typeface="Cambria Math" charset="0"/>
                                    </a:rPr>
                                  </m:ctrlPr>
                                </m:sSubPr>
                                <m:e>
                                  <m:r>
                                    <a:rPr lang="en-US" i="1">
                                      <a:solidFill>
                                        <a:schemeClr val="bg1"/>
                                      </a:solidFill>
                                      <a:latin typeface="Cambria Math" charset="0"/>
                                    </a:rPr>
                                    <m:t>𝑛</m:t>
                                  </m:r>
                                </m:e>
                                <m:sub>
                                  <m:r>
                                    <a:rPr lang="en-US" i="1">
                                      <a:solidFill>
                                        <a:schemeClr val="bg1"/>
                                      </a:solidFill>
                                      <a:latin typeface="Cambria Math" charset="0"/>
                                    </a:rPr>
                                    <m:t>𝑡𝑜𝑡</m:t>
                                  </m:r>
                                </m:sub>
                              </m:sSub>
                            </m:den>
                          </m:f>
                          <m:r>
                            <a:rPr lang="en-US" i="0">
                              <a:solidFill>
                                <a:schemeClr val="bg1"/>
                              </a:solidFill>
                              <a:latin typeface="Cambria Math" charset="0"/>
                            </a:rPr>
                            <m:t> </m:t>
                          </m:r>
                        </m:e>
                      </m:d>
                      <m:r>
                        <a:rPr lang="en-US" i="0">
                          <a:solidFill>
                            <a:schemeClr val="bg1"/>
                          </a:solidFill>
                          <a:latin typeface="Cambria Math" charset="0"/>
                        </a:rPr>
                        <m:t> × </m:t>
                      </m:r>
                      <m:d>
                        <m:dPr>
                          <m:ctrlPr>
                            <a:rPr lang="en-US" i="1">
                              <a:solidFill>
                                <a:schemeClr val="bg1"/>
                              </a:solidFill>
                              <a:latin typeface="Cambria Math" charset="0"/>
                            </a:rPr>
                          </m:ctrlPr>
                        </m:dPr>
                        <m:e>
                          <m:f>
                            <m:fPr>
                              <m:ctrlPr>
                                <a:rPr lang="en-US" i="1">
                                  <a:solidFill>
                                    <a:schemeClr val="bg1"/>
                                  </a:solidFill>
                                  <a:latin typeface="Cambria Math" charset="0"/>
                                </a:rPr>
                              </m:ctrlPr>
                            </m:fPr>
                            <m:num>
                              <m:r>
                                <a:rPr lang="en-US" i="0">
                                  <a:solidFill>
                                    <a:schemeClr val="bg1"/>
                                  </a:solidFill>
                                  <a:latin typeface="Cambria Math" charset="0"/>
                                </a:rPr>
                                <m:t>1</m:t>
                              </m:r>
                            </m:num>
                            <m:den>
                              <m:r>
                                <a:rPr lang="en-US" i="1">
                                  <a:solidFill>
                                    <a:schemeClr val="bg1"/>
                                  </a:solidFill>
                                  <a:latin typeface="Cambria Math" charset="0"/>
                                </a:rPr>
                                <m:t>𝑚</m:t>
                              </m:r>
                              <m:r>
                                <a:rPr lang="en-US" i="0">
                                  <a:solidFill>
                                    <a:schemeClr val="bg1"/>
                                  </a:solidFill>
                                  <a:latin typeface="Cambria Math" charset="0"/>
                                </a:rPr>
                                <m:t>−1</m:t>
                              </m:r>
                            </m:den>
                          </m:f>
                        </m:e>
                      </m:d>
                    </m:oMath>
                  </m:oMathPara>
                </a14:m>
                <a:endParaRPr lang="en-US" dirty="0">
                  <a:solidFill>
                    <a:schemeClr val="bg1"/>
                  </a:solidFill>
                </a:endParaRPr>
              </a:p>
            </p:txBody>
          </p:sp>
        </mc:Choice>
        <mc:Fallback xmlns="">
          <p:sp>
            <p:nvSpPr>
              <p:cNvPr id="10" name="Rounded Rectangle 9"/>
              <p:cNvSpPr>
                <a:spLocks noRot="1" noChangeAspect="1" noMove="1" noResize="1" noEditPoints="1" noAdjustHandles="1" noChangeArrowheads="1" noChangeShapeType="1" noTextEdit="1"/>
              </p:cNvSpPr>
              <p:nvPr/>
            </p:nvSpPr>
            <p:spPr>
              <a:xfrm>
                <a:off x="302615" y="471997"/>
                <a:ext cx="3456696" cy="729703"/>
              </a:xfrm>
              <a:prstGeom prst="roundRect">
                <a:avLst/>
              </a:prstGeom>
              <a:blipFill rotWithShape="0">
                <a:blip r:embed="rId6"/>
                <a:stretch>
                  <a:fillRect/>
                </a:stretch>
              </a:blipFill>
              <a:ln>
                <a:solidFill>
                  <a:schemeClr val="bg1"/>
                </a:solidFill>
              </a:ln>
            </p:spPr>
            <p:txBody>
              <a:bodyPr/>
              <a:lstStyle/>
              <a:p>
                <a:r>
                  <a:rPr lang="en-US">
                    <a:noFill/>
                  </a:rPr>
                  <a:t> </a:t>
                </a:r>
              </a:p>
            </p:txBody>
          </p:sp>
        </mc:Fallback>
      </mc:AlternateContent>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4291" y="2093214"/>
            <a:ext cx="6194496" cy="4181844"/>
          </a:xfrm>
          <a:prstGeom prst="rect">
            <a:avLst/>
          </a:prstGeom>
        </p:spPr>
      </p:pic>
      <p:graphicFrame>
        <p:nvGraphicFramePr>
          <p:cNvPr id="18" name="Table 17"/>
          <p:cNvGraphicFramePr>
            <a:graphicFrameLocks noGrp="1"/>
          </p:cNvGraphicFramePr>
          <p:nvPr>
            <p:extLst>
              <p:ext uri="{D42A27DB-BD31-4B8C-83A1-F6EECF244321}">
                <p14:modId xmlns:p14="http://schemas.microsoft.com/office/powerpoint/2010/main" val="220494743"/>
              </p:ext>
            </p:extLst>
          </p:nvPr>
        </p:nvGraphicFramePr>
        <p:xfrm>
          <a:off x="7815375" y="1743116"/>
          <a:ext cx="3549649" cy="1708914"/>
        </p:xfrm>
        <a:graphic>
          <a:graphicData uri="http://schemas.openxmlformats.org/drawingml/2006/table">
            <a:tbl>
              <a:tblPr firstRow="1" firstCol="1" bandRow="1">
                <a:tableStyleId>{85BE263C-DBD7-4A20-BB59-AAB30ACAA65A}</a:tableStyleId>
              </a:tblPr>
              <a:tblGrid>
                <a:gridCol w="332779"/>
                <a:gridCol w="643374"/>
                <a:gridCol w="643374"/>
                <a:gridCol w="643374"/>
                <a:gridCol w="643374"/>
                <a:gridCol w="643374"/>
              </a:tblGrid>
              <a:tr h="284819">
                <a:tc>
                  <a:txBody>
                    <a:bodyPr/>
                    <a:lstStyle/>
                    <a:p>
                      <a:pPr algn="ctr" fontAlgn="b"/>
                      <a:r>
                        <a:rPr lang="en-US" sz="1200" u="none" strike="noStrike" dirty="0">
                          <a:effectLst/>
                        </a:rPr>
                        <a:t> </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a:effectLst/>
                        </a:rPr>
                        <a:t>A</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a:effectLst/>
                        </a:rPr>
                        <a:t>F</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S</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a:effectLst/>
                        </a:rPr>
                        <a:t>T</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err="1" smtClean="0">
                          <a:effectLst/>
                        </a:rPr>
                        <a:t>Aq</a:t>
                      </a:r>
                      <a:endParaRPr lang="en-US" sz="1200" b="1" i="0" u="none" strike="noStrike" dirty="0">
                        <a:solidFill>
                          <a:srgbClr val="FFFFFF"/>
                        </a:solidFill>
                        <a:effectLst/>
                        <a:latin typeface="Calibri" charset="0"/>
                      </a:endParaRPr>
                    </a:p>
                  </a:txBody>
                  <a:tcPr marL="12700" marR="12700" marT="12700" marB="0" anchor="ctr"/>
                </a:tc>
              </a:tr>
              <a:tr h="284819">
                <a:tc>
                  <a:txBody>
                    <a:bodyPr/>
                    <a:lstStyle/>
                    <a:p>
                      <a:pPr algn="ctr" fontAlgn="b"/>
                      <a:r>
                        <a:rPr lang="en-US" sz="1200" u="none" strike="noStrike">
                          <a:effectLst/>
                        </a:rPr>
                        <a:t>A</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3.81</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3.81</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is-IS" sz="1200" u="none" strike="noStrike" dirty="0" smtClean="0">
                          <a:effectLst/>
                        </a:rPr>
                        <a:t>3.81</a:t>
                      </a:r>
                      <a:endParaRPr lang="is-I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3.81</a:t>
                      </a:r>
                      <a:endParaRPr lang="en-US"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a:effectLst/>
                        </a:rPr>
                        <a:t>F</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1.97</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1.97</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1.97</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1.97</a:t>
                      </a:r>
                      <a:endParaRPr lang="en-US"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dirty="0" smtClean="0">
                          <a:effectLst/>
                        </a:rPr>
                        <a:t>S</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2.25</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hr-HR" sz="1200" u="none" strike="noStrike" dirty="0" smtClean="0">
                          <a:effectLst/>
                        </a:rPr>
                        <a:t>2.25</a:t>
                      </a:r>
                      <a:endParaRPr lang="hr-HR"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2.25</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2.25</a:t>
                      </a:r>
                      <a:endParaRPr lang="nb-NO"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a:effectLst/>
                        </a:rPr>
                        <a:t>T</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hr-HR" sz="1200" u="none" strike="noStrike" dirty="0" smtClean="0">
                          <a:effectLst/>
                        </a:rPr>
                        <a:t>11.63</a:t>
                      </a:r>
                      <a:endParaRPr lang="hr-HR"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11.63</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11.63</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11.63</a:t>
                      </a:r>
                      <a:endParaRPr lang="nb-NO"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dirty="0" err="1" smtClean="0">
                          <a:effectLst/>
                        </a:rPr>
                        <a:t>Aq</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2.92</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2.92</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2.92</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2.92</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r>
            </a:tbl>
          </a:graphicData>
        </a:graphic>
      </p:graphicFrame>
      <p:sp>
        <p:nvSpPr>
          <p:cNvPr id="21" name="TextBox 20"/>
          <p:cNvSpPr txBox="1"/>
          <p:nvPr/>
        </p:nvSpPr>
        <p:spPr>
          <a:xfrm>
            <a:off x="7390332" y="1726491"/>
            <a:ext cx="415498" cy="1708914"/>
          </a:xfrm>
          <a:prstGeom prst="rect">
            <a:avLst/>
          </a:prstGeom>
          <a:solidFill>
            <a:srgbClr val="C830CC"/>
          </a:solidFill>
          <a:ln>
            <a:solidFill>
              <a:schemeClr val="bg1"/>
            </a:solidFill>
          </a:ln>
        </p:spPr>
        <p:txBody>
          <a:bodyPr vert="vert270" wrap="square" rtlCol="0">
            <a:spAutoFit/>
          </a:bodyPr>
          <a:lstStyle/>
          <a:p>
            <a:pPr algn="ctr"/>
            <a:r>
              <a:rPr lang="en-US" sz="1500" smtClean="0"/>
              <a:t>NULL</a:t>
            </a:r>
            <a:endParaRPr lang="en-US" sz="1500" dirty="0"/>
          </a:p>
        </p:txBody>
      </p:sp>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19180" t="18172" r="30641" b="27616"/>
          <a:stretch/>
        </p:blipFill>
        <p:spPr>
          <a:xfrm>
            <a:off x="10980483" y="5735783"/>
            <a:ext cx="1208978" cy="110535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2615" y="1696181"/>
            <a:ext cx="2209745" cy="600807"/>
          </a:xfrm>
          <a:prstGeom prst="roundRect">
            <a:avLst/>
          </a:prstGeom>
        </p:spPr>
      </p:pic>
    </p:spTree>
    <p:extLst>
      <p:ext uri="{BB962C8B-B14F-4D97-AF65-F5344CB8AC3E}">
        <p14:creationId xmlns:p14="http://schemas.microsoft.com/office/powerpoint/2010/main" val="37129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11"/>
                                        </p:tgtEl>
                                        <p:attrNameLst>
                                          <p:attrName>style.opacity</p:attrName>
                                        </p:attrNameLst>
                                      </p:cBhvr>
                                      <p:to>
                                        <p:strVal val="0.3"/>
                                      </p:to>
                                    </p:set>
                                    <p:animEffect filter="image" prLst="opacity: 0.3">
                                      <p:cBhvr rctx="IE">
                                        <p:cTn id="9" dur="indefinite"/>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100" y="531774"/>
            <a:ext cx="6309360" cy="6309360"/>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180" t="18172" r="30641" b="27616"/>
          <a:stretch/>
        </p:blipFill>
        <p:spPr>
          <a:xfrm>
            <a:off x="10980483" y="5735783"/>
            <a:ext cx="1208978" cy="1105352"/>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6" y="2101776"/>
            <a:ext cx="6183720" cy="4174569"/>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4291" y="2093214"/>
            <a:ext cx="6194496" cy="4181844"/>
          </a:xfrm>
          <a:prstGeom prst="rect">
            <a:avLst/>
          </a:prstGeom>
        </p:spPr>
      </p:pic>
      <p:sp>
        <p:nvSpPr>
          <p:cNvPr id="24" name="TextBox 23"/>
          <p:cNvSpPr txBox="1"/>
          <p:nvPr/>
        </p:nvSpPr>
        <p:spPr>
          <a:xfrm>
            <a:off x="4569512" y="5894471"/>
            <a:ext cx="2281073" cy="923330"/>
          </a:xfrm>
          <a:prstGeom prst="rect">
            <a:avLst/>
          </a:prstGeom>
          <a:noFill/>
        </p:spPr>
        <p:txBody>
          <a:bodyPr wrap="none" rtlCol="0">
            <a:spAutoFit/>
          </a:bodyPr>
          <a:lstStyle/>
          <a:p>
            <a:pPr algn="r"/>
            <a:r>
              <a:rPr lang="en-US" dirty="0" smtClean="0"/>
              <a:t>Overall: p &lt; 0.001*</a:t>
            </a:r>
          </a:p>
          <a:p>
            <a:pPr algn="r"/>
            <a:r>
              <a:rPr lang="en-US" dirty="0" smtClean="0"/>
              <a:t>TO Arb: p &lt; 0.001*</a:t>
            </a:r>
          </a:p>
          <a:p>
            <a:pPr algn="r"/>
            <a:r>
              <a:rPr lang="en-US" dirty="0" smtClean="0"/>
              <a:t>FROM Arb: p = 0.009*</a:t>
            </a:r>
            <a:endParaRPr lang="en-US" dirty="0"/>
          </a:p>
        </p:txBody>
      </p:sp>
      <p:sp>
        <p:nvSpPr>
          <p:cNvPr id="36" name="Content Placeholder 2"/>
          <p:cNvSpPr txBox="1">
            <a:spLocks/>
          </p:cNvSpPr>
          <p:nvPr/>
        </p:nvSpPr>
        <p:spPr>
          <a:xfrm rot="16200000">
            <a:off x="1817700" y="560000"/>
            <a:ext cx="4958593" cy="7324829"/>
          </a:xfrm>
          <a:prstGeom prst="rect">
            <a:avLst/>
          </a:prstGeom>
        </p:spPr>
        <p:txBody>
          <a:bodyPr vert="eaVert" lIns="68580" tIns="34290" rIns="68580" bIns="3429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150000"/>
              </a:lnSpc>
              <a:buClr>
                <a:schemeClr val="bg1"/>
              </a:buClr>
              <a:buSzPct val="100000"/>
              <a:buNone/>
            </a:pPr>
            <a:endParaRPr lang="en-US" dirty="0">
              <a:solidFill>
                <a:schemeClr val="bg1"/>
              </a:solidFill>
            </a:endParaRPr>
          </a:p>
          <a:p>
            <a:pPr marL="0" indent="0">
              <a:lnSpc>
                <a:spcPct val="150000"/>
              </a:lnSpc>
              <a:buClr>
                <a:schemeClr val="bg1"/>
              </a:buClr>
              <a:buSzPct val="100000"/>
              <a:buNone/>
            </a:pPr>
            <a:endParaRPr lang="en-US" sz="2400" b="1" dirty="0">
              <a:solidFill>
                <a:schemeClr val="bg1"/>
              </a:solidFill>
            </a:endParaRPr>
          </a:p>
          <a:p>
            <a:pPr>
              <a:buClr>
                <a:schemeClr val="bg1"/>
              </a:buClr>
              <a:buSzPct val="100000"/>
              <a:buFont typeface="Arial" charset="0"/>
              <a:buChar char="•"/>
            </a:pPr>
            <a:endParaRPr lang="en-US" sz="1350" dirty="0">
              <a:solidFill>
                <a:schemeClr val="bg1"/>
              </a:solidFill>
            </a:endParaRPr>
          </a:p>
          <a:p>
            <a:pPr>
              <a:buClr>
                <a:schemeClr val="bg1"/>
              </a:buClr>
              <a:buSzPct val="100000"/>
              <a:buFont typeface="Arial" charset="0"/>
              <a:buChar char="•"/>
            </a:pPr>
            <a:endParaRPr lang="en-US" sz="1350" dirty="0">
              <a:solidFill>
                <a:schemeClr val="bg1"/>
              </a:solidFill>
            </a:endParaRPr>
          </a:p>
        </p:txBody>
      </p:sp>
      <p:graphicFrame>
        <p:nvGraphicFramePr>
          <p:cNvPr id="16" name="Table 15"/>
          <p:cNvGraphicFramePr>
            <a:graphicFrameLocks noGrp="1"/>
          </p:cNvGraphicFramePr>
          <p:nvPr>
            <p:extLst>
              <p:ext uri="{D42A27DB-BD31-4B8C-83A1-F6EECF244321}">
                <p14:modId xmlns:p14="http://schemas.microsoft.com/office/powerpoint/2010/main" val="2114621262"/>
              </p:ext>
            </p:extLst>
          </p:nvPr>
        </p:nvGraphicFramePr>
        <p:xfrm>
          <a:off x="3680521" y="1743116"/>
          <a:ext cx="3549649" cy="1708914"/>
        </p:xfrm>
        <a:graphic>
          <a:graphicData uri="http://schemas.openxmlformats.org/drawingml/2006/table">
            <a:tbl>
              <a:tblPr/>
              <a:tblGrid>
                <a:gridCol w="332779"/>
                <a:gridCol w="643374"/>
                <a:gridCol w="643374"/>
                <a:gridCol w="643374"/>
                <a:gridCol w="643374"/>
                <a:gridCol w="643374"/>
              </a:tblGrid>
              <a:tr h="284819">
                <a:tc>
                  <a:txBody>
                    <a:bodyPr/>
                    <a:lstStyle/>
                    <a:p>
                      <a:pPr algn="ctr" fontAlgn="b"/>
                      <a:r>
                        <a:rPr lang="en-US" sz="1200" b="1" i="0" u="none" strike="noStrike" dirty="0">
                          <a:solidFill>
                            <a:srgbClr val="FFFFFF"/>
                          </a:solidFill>
                          <a:effectLst/>
                          <a:latin typeface="Calibri" charset="0"/>
                        </a:rPr>
                        <a:t> </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a:solidFill>
                            <a:srgbClr val="FFFFFF"/>
                          </a:solidFill>
                          <a:effectLst/>
                          <a:latin typeface="Calibri" charset="0"/>
                        </a:rPr>
                        <a:t>A</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a:solidFill>
                            <a:srgbClr val="FFFFFF"/>
                          </a:solidFill>
                          <a:effectLst/>
                          <a:latin typeface="Calibri" charset="0"/>
                        </a:rPr>
                        <a:t>F</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smtClean="0">
                          <a:solidFill>
                            <a:srgbClr val="FFFFFF"/>
                          </a:solidFill>
                          <a:effectLst/>
                          <a:latin typeface="Calibri" charset="0"/>
                        </a:rPr>
                        <a:t>S</a:t>
                      </a:r>
                      <a:endParaRPr lang="en-US" sz="1200" b="1" i="0" u="none" strike="noStrike" dirty="0">
                        <a:solidFill>
                          <a:srgbClr val="FFFFFF"/>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a:solidFill>
                            <a:srgbClr val="FFFFFF"/>
                          </a:solidFill>
                          <a:effectLst/>
                          <a:latin typeface="Calibri" charset="0"/>
                        </a:rPr>
                        <a:t>T</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err="1" smtClean="0">
                          <a:solidFill>
                            <a:srgbClr val="FFFFFF"/>
                          </a:solidFill>
                          <a:effectLst/>
                          <a:latin typeface="Calibri" charset="0"/>
                        </a:rPr>
                        <a:t>Aq</a:t>
                      </a:r>
                      <a:endParaRPr lang="en-US" sz="1200" b="1" i="0" u="none" strike="noStrike" dirty="0">
                        <a:solidFill>
                          <a:srgbClr val="FFFFFF"/>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r>
              <a:tr h="284819">
                <a:tc>
                  <a:txBody>
                    <a:bodyPr/>
                    <a:lstStyle/>
                    <a:p>
                      <a:pPr algn="ctr" fontAlgn="b"/>
                      <a:r>
                        <a:rPr lang="en-US" sz="1200" b="1" i="0" u="none" strike="noStrike">
                          <a:solidFill>
                            <a:srgbClr val="FFFFFF"/>
                          </a:solidFill>
                          <a:effectLst/>
                          <a:latin typeface="Calibri" charset="0"/>
                        </a:rPr>
                        <a:t>A</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5B9BD5"/>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200" b="0" i="0" u="none" strike="noStrike" dirty="0">
                          <a:solidFill>
                            <a:srgbClr val="000000"/>
                          </a:solidFill>
                          <a:effectLst/>
                          <a:latin typeface="Calibri" charset="0"/>
                        </a:rPr>
                        <a:t>0</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nb-NO" sz="1200" b="0" i="0" u="none" strike="noStrike" dirty="0" smtClean="0">
                          <a:solidFill>
                            <a:srgbClr val="000000"/>
                          </a:solidFill>
                          <a:effectLst/>
                          <a:latin typeface="Calibri" charset="0"/>
                        </a:rPr>
                        <a:t>1.80</a:t>
                      </a:r>
                      <a:endParaRPr lang="nb-NO"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is-IS" sz="1200" b="0" i="0" u="none" strike="noStrike" dirty="0" smtClean="0">
                          <a:solidFill>
                            <a:srgbClr val="000000"/>
                          </a:solidFill>
                          <a:effectLst/>
                          <a:latin typeface="Calibri" charset="0"/>
                        </a:rPr>
                        <a:t>7.07</a:t>
                      </a:r>
                      <a:endParaRPr lang="is-IS"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r>
              <a:tr h="284819">
                <a:tc>
                  <a:txBody>
                    <a:bodyPr/>
                    <a:lstStyle/>
                    <a:p>
                      <a:pPr algn="ctr" fontAlgn="b"/>
                      <a:r>
                        <a:rPr lang="en-US" sz="1200" b="1" i="0" u="none" strike="noStrike">
                          <a:solidFill>
                            <a:srgbClr val="FFFFFF"/>
                          </a:solidFill>
                          <a:effectLst/>
                          <a:latin typeface="Calibri" charset="0"/>
                        </a:rPr>
                        <a:t>F</a:t>
                      </a:r>
                    </a:p>
                  </a:txBody>
                  <a:tcPr marL="12700" marR="12700" marT="12700" marB="0" anchor="ctr">
                    <a:lnL>
                      <a:noFill/>
                    </a:lnL>
                    <a:lnR>
                      <a:noFill/>
                    </a:lnR>
                    <a:lnT>
                      <a:noFill/>
                    </a:lnT>
                    <a:lnB>
                      <a:noFill/>
                    </a:lnB>
                    <a:solidFill>
                      <a:srgbClr val="5B9BD5"/>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a:noFill/>
                    </a:lnB>
                    <a:solidFill>
                      <a:srgbClr val="FFFFFF"/>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dirty="0">
                          <a:solidFill>
                            <a:srgbClr val="000000"/>
                          </a:solidFill>
                          <a:effectLst/>
                          <a:latin typeface="Calibri" charset="0"/>
                        </a:rPr>
                        <a:t>0.12</a:t>
                      </a: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dirty="0" smtClean="0">
                          <a:solidFill>
                            <a:srgbClr val="000000"/>
                          </a:solidFill>
                          <a:effectLst/>
                          <a:latin typeface="Calibri" charset="0"/>
                        </a:rPr>
                        <a:t>0.92</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a:noFill/>
                    </a:lnB>
                    <a:solidFill>
                      <a:srgbClr val="FFFFFF"/>
                    </a:solidFill>
                  </a:tcPr>
                </a:tc>
              </a:tr>
              <a:tr h="284819">
                <a:tc>
                  <a:txBody>
                    <a:bodyPr/>
                    <a:lstStyle/>
                    <a:p>
                      <a:pPr algn="ctr" fontAlgn="b"/>
                      <a:r>
                        <a:rPr lang="en-US" sz="1200" b="1" i="0" u="none" strike="noStrike" dirty="0" smtClean="0">
                          <a:solidFill>
                            <a:srgbClr val="FFFFFF"/>
                          </a:solidFill>
                          <a:effectLst/>
                          <a:latin typeface="Calibri" charset="0"/>
                        </a:rPr>
                        <a:t>S</a:t>
                      </a:r>
                      <a:endParaRPr lang="en-US" sz="1200" b="1" i="0" u="none" strike="noStrike" dirty="0">
                        <a:solidFill>
                          <a:srgbClr val="FFFFFF"/>
                        </a:solidFill>
                        <a:effectLst/>
                        <a:latin typeface="Calibri" charset="0"/>
                      </a:endParaRPr>
                    </a:p>
                  </a:txBody>
                  <a:tcPr marL="12700" marR="12700" marT="12700" marB="0" anchor="ctr">
                    <a:lnL>
                      <a:noFill/>
                    </a:lnL>
                    <a:lnR>
                      <a:noFill/>
                    </a:lnR>
                    <a:lnT>
                      <a:noFill/>
                    </a:lnT>
                    <a:lnB>
                      <a:noFill/>
                    </a:lnB>
                    <a:solidFill>
                      <a:srgbClr val="5B9BD5"/>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a:noFill/>
                    </a:lnB>
                    <a:solidFill>
                      <a:srgbClr val="D9D9D9"/>
                    </a:solidFill>
                  </a:tcPr>
                </a:tc>
                <a:tc>
                  <a:txBody>
                    <a:bodyPr/>
                    <a:lstStyle/>
                    <a:p>
                      <a:pPr algn="ctr" fontAlgn="b"/>
                      <a:r>
                        <a:rPr lang="hr-HR" sz="1200" b="0" i="0" u="none" strike="noStrike" dirty="0" smtClean="0">
                          <a:solidFill>
                            <a:srgbClr val="000000"/>
                          </a:solidFill>
                          <a:effectLst/>
                          <a:latin typeface="Calibri" charset="0"/>
                        </a:rPr>
                        <a:t>2.37</a:t>
                      </a:r>
                      <a:endParaRPr lang="hr-HR"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r>
                        <a:rPr lang="nb-NO" sz="1200" b="0" i="0" u="none" strike="noStrike" dirty="0" smtClean="0">
                          <a:solidFill>
                            <a:srgbClr val="000000"/>
                          </a:solidFill>
                          <a:effectLst/>
                          <a:latin typeface="Calibri" charset="0"/>
                        </a:rPr>
                        <a:t>1.18</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r>
                        <a:rPr lang="nb-NO" sz="1200" b="0" i="0" u="none" strike="noStrike" dirty="0" smtClean="0">
                          <a:solidFill>
                            <a:srgbClr val="000000"/>
                          </a:solidFill>
                          <a:effectLst/>
                          <a:latin typeface="Calibri" charset="0"/>
                        </a:rPr>
                        <a:t>0.18</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r>
              <a:tr h="284819">
                <a:tc>
                  <a:txBody>
                    <a:bodyPr/>
                    <a:lstStyle/>
                    <a:p>
                      <a:pPr algn="ctr" fontAlgn="b"/>
                      <a:r>
                        <a:rPr lang="en-US" sz="1200" b="1" i="0" u="none" strike="noStrike">
                          <a:solidFill>
                            <a:srgbClr val="FFFFFF"/>
                          </a:solidFill>
                          <a:effectLst/>
                          <a:latin typeface="Calibri" charset="0"/>
                        </a:rPr>
                        <a:t>T</a:t>
                      </a:r>
                    </a:p>
                  </a:txBody>
                  <a:tcPr marL="12700" marR="12700" marT="12700" marB="0" anchor="ctr">
                    <a:lnL>
                      <a:noFill/>
                    </a:lnL>
                    <a:lnR>
                      <a:noFill/>
                    </a:lnR>
                    <a:lnT>
                      <a:noFill/>
                    </a:lnT>
                    <a:lnB>
                      <a:noFill/>
                    </a:lnB>
                    <a:solidFill>
                      <a:srgbClr val="5B9BD5"/>
                    </a:solidFill>
                  </a:tcPr>
                </a:tc>
                <a:tc>
                  <a:txBody>
                    <a:bodyPr/>
                    <a:lstStyle/>
                    <a:p>
                      <a:pPr algn="ctr" fontAlgn="b"/>
                      <a:r>
                        <a:rPr lang="hr-HR" sz="1200" b="0" i="0" u="none" strike="noStrike">
                          <a:solidFill>
                            <a:srgbClr val="000000"/>
                          </a:solidFill>
                          <a:effectLst/>
                          <a:latin typeface="Calibri" charset="0"/>
                        </a:rPr>
                        <a:t>29.85</a:t>
                      </a:r>
                    </a:p>
                  </a:txBody>
                  <a:tcPr marL="12700" marR="12700" marT="12700" marB="0" anchor="ctr">
                    <a:lnL>
                      <a:noFill/>
                    </a:lnL>
                    <a:lnR>
                      <a:noFill/>
                    </a:lnR>
                    <a:lnT>
                      <a:noFill/>
                    </a:lnT>
                    <a:lnB>
                      <a:noFill/>
                    </a:lnB>
                    <a:solidFill>
                      <a:srgbClr val="FFFFFF"/>
                    </a:solidFill>
                  </a:tcPr>
                </a:tc>
                <a:tc>
                  <a:txBody>
                    <a:bodyPr/>
                    <a:lstStyle/>
                    <a:p>
                      <a:pPr algn="ctr" fontAlgn="b"/>
                      <a:r>
                        <a:rPr lang="en-US" sz="1200" b="0" i="0" u="none" strike="noStrike" dirty="0" smtClean="0">
                          <a:solidFill>
                            <a:srgbClr val="000000"/>
                          </a:solidFill>
                          <a:effectLst/>
                          <a:latin typeface="Calibri" charset="0"/>
                        </a:rPr>
                        <a:t>19.00</a:t>
                      </a:r>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a:solidFill>
                            <a:srgbClr val="000000"/>
                          </a:solidFill>
                          <a:effectLst/>
                          <a:latin typeface="Calibri" charset="0"/>
                        </a:rPr>
                        <a:t>15.81</a:t>
                      </a:r>
                    </a:p>
                  </a:txBody>
                  <a:tcPr marL="12700" marR="12700" marT="12700" marB="0" anchor="ctr">
                    <a:lnL>
                      <a:noFill/>
                    </a:lnL>
                    <a:lnR>
                      <a:noFill/>
                    </a:lnR>
                    <a:lnT>
                      <a:noFill/>
                    </a:lnT>
                    <a:lnB>
                      <a:noFill/>
                    </a:lnB>
                    <a:solidFill>
                      <a:srgbClr val="FFFFFF"/>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dirty="0" smtClean="0">
                          <a:solidFill>
                            <a:srgbClr val="000000"/>
                          </a:solidFill>
                          <a:effectLst/>
                          <a:latin typeface="Calibri" charset="0"/>
                        </a:rPr>
                        <a:t>7.17</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r>
              <a:tr h="284819">
                <a:tc>
                  <a:txBody>
                    <a:bodyPr/>
                    <a:lstStyle/>
                    <a:p>
                      <a:pPr algn="ctr" fontAlgn="b"/>
                      <a:r>
                        <a:rPr lang="en-US" sz="1200" b="1" i="0" u="none" strike="noStrike" dirty="0" err="1" smtClean="0">
                          <a:solidFill>
                            <a:srgbClr val="FFFFFF"/>
                          </a:solidFill>
                          <a:effectLst/>
                          <a:latin typeface="Calibri" charset="0"/>
                        </a:rPr>
                        <a:t>Aq</a:t>
                      </a:r>
                      <a:endParaRPr lang="en-US" sz="1200" b="1" i="0" u="none" strike="noStrike" dirty="0">
                        <a:solidFill>
                          <a:srgbClr val="FFFFFF"/>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dirty="0" smtClean="0">
                          <a:solidFill>
                            <a:srgbClr val="000000"/>
                          </a:solidFill>
                          <a:effectLst/>
                          <a:latin typeface="Calibri" charset="0"/>
                        </a:rPr>
                        <a:t>1.00</a:t>
                      </a:r>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nb-NO" sz="1200" b="0" i="0" u="none" strike="noStrike" dirty="0" smtClean="0">
                          <a:solidFill>
                            <a:srgbClr val="000000"/>
                          </a:solidFill>
                          <a:effectLst/>
                          <a:latin typeface="Calibri" charset="0"/>
                        </a:rPr>
                        <a:t>2.00</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nb-NO" sz="1200" b="0" i="0" u="none" strike="noStrike" dirty="0">
                          <a:solidFill>
                            <a:srgbClr val="000000"/>
                          </a:solidFill>
                          <a:effectLst/>
                          <a:latin typeface="Calibri" charset="0"/>
                        </a:rPr>
                        <a:t>1.86</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r>
            </a:tbl>
          </a:graphicData>
        </a:graphic>
      </p:graphicFrame>
      <p:sp>
        <p:nvSpPr>
          <p:cNvPr id="17" name="TextBox 16"/>
          <p:cNvSpPr txBox="1"/>
          <p:nvPr/>
        </p:nvSpPr>
        <p:spPr>
          <a:xfrm>
            <a:off x="3265023" y="1726491"/>
            <a:ext cx="415498" cy="1708914"/>
          </a:xfrm>
          <a:prstGeom prst="rect">
            <a:avLst/>
          </a:prstGeom>
          <a:solidFill>
            <a:schemeClr val="accent3">
              <a:lumMod val="75000"/>
              <a:alpha val="80000"/>
            </a:schemeClr>
          </a:solidFill>
          <a:ln>
            <a:solidFill>
              <a:schemeClr val="bg1"/>
            </a:solidFill>
          </a:ln>
        </p:spPr>
        <p:txBody>
          <a:bodyPr vert="vert270" wrap="square" rtlCol="0">
            <a:spAutoFit/>
          </a:bodyPr>
          <a:lstStyle/>
          <a:p>
            <a:pPr algn="ctr"/>
            <a:r>
              <a:rPr lang="en-US" sz="1500" dirty="0" smtClean="0"/>
              <a:t>Observed</a:t>
            </a:r>
            <a:endParaRPr lang="en-US" sz="1500" dirty="0"/>
          </a:p>
        </p:txBody>
      </p:sp>
      <p:graphicFrame>
        <p:nvGraphicFramePr>
          <p:cNvPr id="18" name="Table 17"/>
          <p:cNvGraphicFramePr>
            <a:graphicFrameLocks noGrp="1"/>
          </p:cNvGraphicFramePr>
          <p:nvPr>
            <p:extLst>
              <p:ext uri="{D42A27DB-BD31-4B8C-83A1-F6EECF244321}">
                <p14:modId xmlns:p14="http://schemas.microsoft.com/office/powerpoint/2010/main" val="594901151"/>
              </p:ext>
            </p:extLst>
          </p:nvPr>
        </p:nvGraphicFramePr>
        <p:xfrm>
          <a:off x="7815375" y="1743116"/>
          <a:ext cx="3549649" cy="1708914"/>
        </p:xfrm>
        <a:graphic>
          <a:graphicData uri="http://schemas.openxmlformats.org/drawingml/2006/table">
            <a:tbl>
              <a:tblPr firstRow="1" firstCol="1" bandRow="1">
                <a:tableStyleId>{85BE263C-DBD7-4A20-BB59-AAB30ACAA65A}</a:tableStyleId>
              </a:tblPr>
              <a:tblGrid>
                <a:gridCol w="332779"/>
                <a:gridCol w="643374"/>
                <a:gridCol w="643374"/>
                <a:gridCol w="643374"/>
                <a:gridCol w="643374"/>
                <a:gridCol w="643374"/>
              </a:tblGrid>
              <a:tr h="284819">
                <a:tc>
                  <a:txBody>
                    <a:bodyPr/>
                    <a:lstStyle/>
                    <a:p>
                      <a:pPr algn="ctr" fontAlgn="b"/>
                      <a:r>
                        <a:rPr lang="en-US" sz="1200" u="none" strike="noStrike" dirty="0">
                          <a:effectLst/>
                        </a:rPr>
                        <a:t> </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a:effectLst/>
                        </a:rPr>
                        <a:t>A</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a:effectLst/>
                        </a:rPr>
                        <a:t>F</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S</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a:effectLst/>
                        </a:rPr>
                        <a:t>T</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err="1" smtClean="0">
                          <a:effectLst/>
                        </a:rPr>
                        <a:t>Aq</a:t>
                      </a:r>
                      <a:endParaRPr lang="en-US" sz="1200" b="1" i="0" u="none" strike="noStrike" dirty="0">
                        <a:solidFill>
                          <a:srgbClr val="FFFFFF"/>
                        </a:solidFill>
                        <a:effectLst/>
                        <a:latin typeface="Calibri" charset="0"/>
                      </a:endParaRPr>
                    </a:p>
                  </a:txBody>
                  <a:tcPr marL="12700" marR="12700" marT="12700" marB="0" anchor="ctr"/>
                </a:tc>
              </a:tr>
              <a:tr h="284819">
                <a:tc>
                  <a:txBody>
                    <a:bodyPr/>
                    <a:lstStyle/>
                    <a:p>
                      <a:pPr algn="ctr" fontAlgn="b"/>
                      <a:r>
                        <a:rPr lang="en-US" sz="1200" u="none" strike="noStrike">
                          <a:effectLst/>
                        </a:rPr>
                        <a:t>A</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3.81</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3.81</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is-IS" sz="1200" u="none" strike="noStrike" dirty="0" smtClean="0">
                          <a:effectLst/>
                        </a:rPr>
                        <a:t>3.81</a:t>
                      </a:r>
                      <a:endParaRPr lang="is-I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3.81</a:t>
                      </a:r>
                      <a:endParaRPr lang="en-US"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a:effectLst/>
                        </a:rPr>
                        <a:t>F</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1.97</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1.97</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1.97</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1.97</a:t>
                      </a:r>
                      <a:endParaRPr lang="en-US"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dirty="0" smtClean="0">
                          <a:effectLst/>
                        </a:rPr>
                        <a:t>S</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2.25</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hr-HR" sz="1200" u="none" strike="noStrike" dirty="0" smtClean="0">
                          <a:effectLst/>
                        </a:rPr>
                        <a:t>2.25</a:t>
                      </a:r>
                      <a:endParaRPr lang="hr-HR"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2.25</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2.25</a:t>
                      </a:r>
                      <a:endParaRPr lang="nb-NO"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a:effectLst/>
                        </a:rPr>
                        <a:t>T</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hr-HR" sz="1200" u="none" strike="noStrike" dirty="0" smtClean="0">
                          <a:effectLst/>
                        </a:rPr>
                        <a:t>11.63</a:t>
                      </a:r>
                      <a:endParaRPr lang="hr-HR"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11.63</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11.63</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11.63</a:t>
                      </a:r>
                      <a:endParaRPr lang="nb-NO"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dirty="0" err="1" smtClean="0">
                          <a:effectLst/>
                        </a:rPr>
                        <a:t>Aq</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2.92</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2.92</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2.92</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2.92</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r>
            </a:tbl>
          </a:graphicData>
        </a:graphic>
      </p:graphicFrame>
      <p:sp>
        <p:nvSpPr>
          <p:cNvPr id="22" name="TextBox 21"/>
          <p:cNvSpPr txBox="1"/>
          <p:nvPr/>
        </p:nvSpPr>
        <p:spPr>
          <a:xfrm>
            <a:off x="7389759" y="1726491"/>
            <a:ext cx="415498" cy="1708914"/>
          </a:xfrm>
          <a:prstGeom prst="rect">
            <a:avLst/>
          </a:prstGeom>
          <a:solidFill>
            <a:srgbClr val="C830CC"/>
          </a:solidFill>
          <a:ln>
            <a:solidFill>
              <a:schemeClr val="bg1"/>
            </a:solidFill>
          </a:ln>
        </p:spPr>
        <p:txBody>
          <a:bodyPr vert="vert270" wrap="square" rtlCol="0">
            <a:spAutoFit/>
          </a:bodyPr>
          <a:lstStyle/>
          <a:p>
            <a:pPr algn="ctr"/>
            <a:r>
              <a:rPr lang="en-US" sz="1500" smtClean="0"/>
              <a:t>NULL</a:t>
            </a:r>
            <a:endParaRPr lang="en-US" sz="1500" dirty="0"/>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7251" y="6188625"/>
            <a:ext cx="2209745" cy="600807"/>
          </a:xfrm>
          <a:prstGeom prst="roundRect">
            <a:avLst/>
          </a:prstGeom>
        </p:spPr>
      </p:pic>
    </p:spTree>
    <p:extLst>
      <p:ext uri="{BB962C8B-B14F-4D97-AF65-F5344CB8AC3E}">
        <p14:creationId xmlns:p14="http://schemas.microsoft.com/office/powerpoint/2010/main" val="145728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54908 -0.22476 " pathEditMode="relative" ptsTypes="AA">
                                      <p:cBhvr>
                                        <p:cTn id="6" dur="1000" fill="hold"/>
                                        <p:tgtEl>
                                          <p:spTgt spid="2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54908 -0.22476 " pathEditMode="relative" ptsTypes="AA">
                                      <p:cBhvr>
                                        <p:cTn id="8" dur="1000" fill="hold"/>
                                        <p:tgtEl>
                                          <p:spTgt spid="18"/>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30507 -0.22476 " pathEditMode="relative" ptsTypes="AA">
                                      <p:cBhvr>
                                        <p:cTn id="10" dur="1000" fill="hold"/>
                                        <p:tgtEl>
                                          <p:spTgt spid="16"/>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30507 -0.22476 " pathEditMode="relative" ptsTypes="AA">
                                      <p:cBhvr>
                                        <p:cTn id="12" dur="1000" fill="hold"/>
                                        <p:tgtEl>
                                          <p:spTgt spid="17"/>
                                        </p:tgtEl>
                                        <p:attrNameLst>
                                          <p:attrName>ppt_x</p:attrName>
                                          <p:attrName>ppt_y</p:attrName>
                                        </p:attrNameLst>
                                      </p:cBhvr>
                                    </p:animMotion>
                                  </p:childTnLst>
                                </p:cTn>
                              </p:par>
                              <p:par>
                                <p:cTn id="13" presetID="9" presetClass="emph" presetSubtype="0" nodeType="withEffect">
                                  <p:stCondLst>
                                    <p:cond delay="0"/>
                                  </p:stCondLst>
                                  <p:childTnLst>
                                    <p:set>
                                      <p:cBhvr rctx="PPT">
                                        <p:cTn id="14" dur="indefinite"/>
                                        <p:tgtEl>
                                          <p:spTgt spid="14"/>
                                        </p:tgtEl>
                                        <p:attrNameLst>
                                          <p:attrName>style.opacity</p:attrName>
                                        </p:attrNameLst>
                                      </p:cBhvr>
                                      <p:to>
                                        <p:strVal val="0.5"/>
                                      </p:to>
                                    </p:set>
                                    <p:animEffect filter="image" prLst="opacity: 0.5">
                                      <p:cBhvr rctx="IE">
                                        <p:cTn id="15" dur="indefinite"/>
                                        <p:tgtEl>
                                          <p:spTgt spid="14"/>
                                        </p:tgtEl>
                                      </p:cBhvr>
                                    </p:animEffect>
                                  </p:childTnLst>
                                </p:cTn>
                              </p:par>
                              <p:par>
                                <p:cTn id="16" presetID="9" presetClass="emph" presetSubtype="0" nodeType="withEffect">
                                  <p:stCondLst>
                                    <p:cond delay="0"/>
                                  </p:stCondLst>
                                  <p:childTnLst>
                                    <p:set>
                                      <p:cBhvr rctx="PPT">
                                        <p:cTn id="17" dur="indefinite"/>
                                        <p:tgtEl>
                                          <p:spTgt spid="12"/>
                                        </p:tgtEl>
                                        <p:attrNameLst>
                                          <p:attrName>style.opacity</p:attrName>
                                        </p:attrNameLst>
                                      </p:cBhvr>
                                      <p:to>
                                        <p:strVal val="0.25"/>
                                      </p:to>
                                    </p:set>
                                    <p:animEffect filter="image" prLst="opacity: 0.25">
                                      <p:cBhvr rctx="IE">
                                        <p:cTn id="18" dur="indefinite"/>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7"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100" y="531774"/>
            <a:ext cx="6309360" cy="6309360"/>
          </a:xfrm>
          <a:prstGeom prst="rect">
            <a:avLst/>
          </a:prstGeom>
        </p:spPr>
      </p:pic>
      <p:sp>
        <p:nvSpPr>
          <p:cNvPr id="36" name="Content Placeholder 2"/>
          <p:cNvSpPr txBox="1">
            <a:spLocks/>
          </p:cNvSpPr>
          <p:nvPr/>
        </p:nvSpPr>
        <p:spPr>
          <a:xfrm rot="16200000">
            <a:off x="1817700" y="560000"/>
            <a:ext cx="4958593" cy="7324829"/>
          </a:xfrm>
          <a:prstGeom prst="rect">
            <a:avLst/>
          </a:prstGeom>
        </p:spPr>
        <p:txBody>
          <a:bodyPr vert="eaVert" lIns="68580" tIns="34290" rIns="68580" bIns="3429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150000"/>
              </a:lnSpc>
              <a:buClr>
                <a:schemeClr val="bg1"/>
              </a:buClr>
              <a:buSzPct val="100000"/>
              <a:buNone/>
            </a:pPr>
            <a:endParaRPr lang="en-US" dirty="0">
              <a:solidFill>
                <a:schemeClr val="bg1"/>
              </a:solidFill>
            </a:endParaRPr>
          </a:p>
          <a:p>
            <a:pPr marL="0" indent="0">
              <a:lnSpc>
                <a:spcPct val="150000"/>
              </a:lnSpc>
              <a:buClr>
                <a:schemeClr val="bg1"/>
              </a:buClr>
              <a:buSzPct val="100000"/>
              <a:buNone/>
            </a:pPr>
            <a:endParaRPr lang="en-US" sz="2400" b="1" dirty="0">
              <a:solidFill>
                <a:schemeClr val="bg1"/>
              </a:solidFill>
            </a:endParaRPr>
          </a:p>
          <a:p>
            <a:pPr>
              <a:buClr>
                <a:schemeClr val="bg1"/>
              </a:buClr>
              <a:buSzPct val="100000"/>
              <a:buFont typeface="Arial" charset="0"/>
              <a:buChar char="•"/>
            </a:pPr>
            <a:endParaRPr lang="en-US" sz="1350" dirty="0">
              <a:solidFill>
                <a:schemeClr val="bg1"/>
              </a:solidFill>
            </a:endParaRPr>
          </a:p>
          <a:p>
            <a:pPr>
              <a:buClr>
                <a:schemeClr val="bg1"/>
              </a:buClr>
              <a:buSzPct val="100000"/>
              <a:buFont typeface="Arial" charset="0"/>
              <a:buChar char="•"/>
            </a:pPr>
            <a:endParaRPr lang="en-US" sz="1350" dirty="0">
              <a:solidFill>
                <a:schemeClr val="bg1"/>
              </a:solidFill>
            </a:endParaRPr>
          </a:p>
        </p:txBody>
      </p:sp>
      <p:graphicFrame>
        <p:nvGraphicFramePr>
          <p:cNvPr id="16" name="Table 15"/>
          <p:cNvGraphicFramePr>
            <a:graphicFrameLocks noGrp="1"/>
          </p:cNvGraphicFramePr>
          <p:nvPr>
            <p:extLst>
              <p:ext uri="{D42A27DB-BD31-4B8C-83A1-F6EECF244321}">
                <p14:modId xmlns:p14="http://schemas.microsoft.com/office/powerpoint/2010/main" val="1524245913"/>
              </p:ext>
            </p:extLst>
          </p:nvPr>
        </p:nvGraphicFramePr>
        <p:xfrm>
          <a:off x="6954325" y="1620107"/>
          <a:ext cx="3549649" cy="1708914"/>
        </p:xfrm>
        <a:graphic>
          <a:graphicData uri="http://schemas.openxmlformats.org/drawingml/2006/table">
            <a:tbl>
              <a:tblPr/>
              <a:tblGrid>
                <a:gridCol w="332779"/>
                <a:gridCol w="643374"/>
                <a:gridCol w="643374"/>
                <a:gridCol w="643374"/>
                <a:gridCol w="643374"/>
                <a:gridCol w="643374"/>
              </a:tblGrid>
              <a:tr h="284819">
                <a:tc>
                  <a:txBody>
                    <a:bodyPr/>
                    <a:lstStyle/>
                    <a:p>
                      <a:pPr algn="ctr" fontAlgn="b"/>
                      <a:r>
                        <a:rPr lang="en-US" sz="1200" b="1" i="0" u="none" strike="noStrike" dirty="0">
                          <a:solidFill>
                            <a:srgbClr val="FFFFFF"/>
                          </a:solidFill>
                          <a:effectLst/>
                          <a:latin typeface="Calibri" charset="0"/>
                        </a:rPr>
                        <a:t> </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a:solidFill>
                            <a:srgbClr val="FFFFFF"/>
                          </a:solidFill>
                          <a:effectLst/>
                          <a:latin typeface="Calibri" charset="0"/>
                        </a:rPr>
                        <a:t>A</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a:solidFill>
                            <a:srgbClr val="FFFFFF"/>
                          </a:solidFill>
                          <a:effectLst/>
                          <a:latin typeface="Calibri" charset="0"/>
                        </a:rPr>
                        <a:t>F</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smtClean="0">
                          <a:solidFill>
                            <a:srgbClr val="FFFFFF"/>
                          </a:solidFill>
                          <a:effectLst/>
                          <a:latin typeface="Calibri" charset="0"/>
                        </a:rPr>
                        <a:t>S</a:t>
                      </a:r>
                      <a:endParaRPr lang="en-US" sz="1200" b="1" i="0" u="none" strike="noStrike" dirty="0">
                        <a:solidFill>
                          <a:srgbClr val="FFFFFF"/>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a:solidFill>
                            <a:srgbClr val="FFFFFF"/>
                          </a:solidFill>
                          <a:effectLst/>
                          <a:latin typeface="Calibri" charset="0"/>
                        </a:rPr>
                        <a:t>T</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err="1" smtClean="0">
                          <a:solidFill>
                            <a:srgbClr val="FFFFFF"/>
                          </a:solidFill>
                          <a:effectLst/>
                          <a:latin typeface="Calibri" charset="0"/>
                        </a:rPr>
                        <a:t>Aq</a:t>
                      </a:r>
                      <a:endParaRPr lang="en-US" sz="1200" b="1" i="0" u="none" strike="noStrike" dirty="0">
                        <a:solidFill>
                          <a:srgbClr val="FFFFFF"/>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r>
              <a:tr h="284819">
                <a:tc>
                  <a:txBody>
                    <a:bodyPr/>
                    <a:lstStyle/>
                    <a:p>
                      <a:pPr algn="ctr" fontAlgn="b"/>
                      <a:r>
                        <a:rPr lang="en-US" sz="1200" b="1" i="0" u="none" strike="noStrike">
                          <a:solidFill>
                            <a:srgbClr val="FFFFFF"/>
                          </a:solidFill>
                          <a:effectLst/>
                          <a:latin typeface="Calibri" charset="0"/>
                        </a:rPr>
                        <a:t>A</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5B9BD5"/>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200" b="0" i="0" u="none" strike="noStrike" dirty="0">
                          <a:solidFill>
                            <a:srgbClr val="000000"/>
                          </a:solidFill>
                          <a:effectLst/>
                          <a:latin typeface="Calibri" charset="0"/>
                        </a:rPr>
                        <a:t>0</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nb-NO" sz="1200" b="0" i="0" u="none" strike="noStrike" dirty="0" smtClean="0">
                          <a:solidFill>
                            <a:srgbClr val="000000"/>
                          </a:solidFill>
                          <a:effectLst/>
                          <a:latin typeface="Calibri" charset="0"/>
                        </a:rPr>
                        <a:t>1.80</a:t>
                      </a:r>
                      <a:endParaRPr lang="nb-NO"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is-IS" sz="1200" b="0" i="0" u="none" strike="noStrike" dirty="0" smtClean="0">
                          <a:solidFill>
                            <a:srgbClr val="000000"/>
                          </a:solidFill>
                          <a:effectLst/>
                          <a:latin typeface="Calibri" charset="0"/>
                        </a:rPr>
                        <a:t>7.07</a:t>
                      </a:r>
                      <a:endParaRPr lang="is-IS"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r>
              <a:tr h="284819">
                <a:tc>
                  <a:txBody>
                    <a:bodyPr/>
                    <a:lstStyle/>
                    <a:p>
                      <a:pPr algn="ctr" fontAlgn="b"/>
                      <a:r>
                        <a:rPr lang="en-US" sz="1200" b="1" i="0" u="none" strike="noStrike">
                          <a:solidFill>
                            <a:srgbClr val="FFFFFF"/>
                          </a:solidFill>
                          <a:effectLst/>
                          <a:latin typeface="Calibri" charset="0"/>
                        </a:rPr>
                        <a:t>F</a:t>
                      </a:r>
                    </a:p>
                  </a:txBody>
                  <a:tcPr marL="12700" marR="12700" marT="12700" marB="0" anchor="ctr">
                    <a:lnL>
                      <a:noFill/>
                    </a:lnL>
                    <a:lnR>
                      <a:noFill/>
                    </a:lnR>
                    <a:lnT>
                      <a:noFill/>
                    </a:lnT>
                    <a:lnB>
                      <a:noFill/>
                    </a:lnB>
                    <a:solidFill>
                      <a:srgbClr val="5B9BD5"/>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a:noFill/>
                    </a:lnB>
                    <a:solidFill>
                      <a:srgbClr val="FFFFFF"/>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dirty="0">
                          <a:solidFill>
                            <a:srgbClr val="000000"/>
                          </a:solidFill>
                          <a:effectLst/>
                          <a:latin typeface="Calibri" charset="0"/>
                        </a:rPr>
                        <a:t>0.12</a:t>
                      </a: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dirty="0" smtClean="0">
                          <a:solidFill>
                            <a:srgbClr val="000000"/>
                          </a:solidFill>
                          <a:effectLst/>
                          <a:latin typeface="Calibri" charset="0"/>
                        </a:rPr>
                        <a:t>0.92</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a:noFill/>
                    </a:lnB>
                    <a:solidFill>
                      <a:srgbClr val="FFFFFF"/>
                    </a:solidFill>
                  </a:tcPr>
                </a:tc>
              </a:tr>
              <a:tr h="284819">
                <a:tc>
                  <a:txBody>
                    <a:bodyPr/>
                    <a:lstStyle/>
                    <a:p>
                      <a:pPr algn="ctr" fontAlgn="b"/>
                      <a:r>
                        <a:rPr lang="en-US" sz="1200" b="1" i="0" u="none" strike="noStrike" dirty="0" smtClean="0">
                          <a:solidFill>
                            <a:srgbClr val="FFFFFF"/>
                          </a:solidFill>
                          <a:effectLst/>
                          <a:latin typeface="Calibri" charset="0"/>
                        </a:rPr>
                        <a:t>S</a:t>
                      </a:r>
                      <a:endParaRPr lang="en-US" sz="1200" b="1" i="0" u="none" strike="noStrike" dirty="0">
                        <a:solidFill>
                          <a:srgbClr val="FFFFFF"/>
                        </a:solidFill>
                        <a:effectLst/>
                        <a:latin typeface="Calibri" charset="0"/>
                      </a:endParaRPr>
                    </a:p>
                  </a:txBody>
                  <a:tcPr marL="12700" marR="12700" marT="12700" marB="0" anchor="ctr">
                    <a:lnL>
                      <a:noFill/>
                    </a:lnL>
                    <a:lnR>
                      <a:noFill/>
                    </a:lnR>
                    <a:lnT>
                      <a:noFill/>
                    </a:lnT>
                    <a:lnB>
                      <a:noFill/>
                    </a:lnB>
                    <a:solidFill>
                      <a:srgbClr val="5B9BD5"/>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a:noFill/>
                    </a:lnB>
                    <a:solidFill>
                      <a:srgbClr val="D9D9D9"/>
                    </a:solidFill>
                  </a:tcPr>
                </a:tc>
                <a:tc>
                  <a:txBody>
                    <a:bodyPr/>
                    <a:lstStyle/>
                    <a:p>
                      <a:pPr algn="ctr" fontAlgn="b"/>
                      <a:r>
                        <a:rPr lang="hr-HR" sz="1200" b="0" i="0" u="none" strike="noStrike" dirty="0" smtClean="0">
                          <a:solidFill>
                            <a:srgbClr val="000000"/>
                          </a:solidFill>
                          <a:effectLst/>
                          <a:latin typeface="Calibri" charset="0"/>
                        </a:rPr>
                        <a:t>2.37</a:t>
                      </a:r>
                      <a:endParaRPr lang="hr-HR"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r>
                        <a:rPr lang="nb-NO" sz="1200" b="0" i="0" u="none" strike="noStrike" dirty="0" smtClean="0">
                          <a:solidFill>
                            <a:srgbClr val="000000"/>
                          </a:solidFill>
                          <a:effectLst/>
                          <a:latin typeface="Calibri" charset="0"/>
                        </a:rPr>
                        <a:t>1.18</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r>
                        <a:rPr lang="nb-NO" sz="1200" b="0" i="0" u="none" strike="noStrike" dirty="0" smtClean="0">
                          <a:solidFill>
                            <a:srgbClr val="000000"/>
                          </a:solidFill>
                          <a:effectLst/>
                          <a:latin typeface="Calibri" charset="0"/>
                        </a:rPr>
                        <a:t>0.18</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r>
              <a:tr h="284819">
                <a:tc>
                  <a:txBody>
                    <a:bodyPr/>
                    <a:lstStyle/>
                    <a:p>
                      <a:pPr algn="ctr" fontAlgn="b"/>
                      <a:r>
                        <a:rPr lang="en-US" sz="1200" b="1" i="0" u="none" strike="noStrike">
                          <a:solidFill>
                            <a:srgbClr val="FFFFFF"/>
                          </a:solidFill>
                          <a:effectLst/>
                          <a:latin typeface="Calibri" charset="0"/>
                        </a:rPr>
                        <a:t>T</a:t>
                      </a:r>
                    </a:p>
                  </a:txBody>
                  <a:tcPr marL="12700" marR="12700" marT="12700" marB="0" anchor="ctr">
                    <a:lnL>
                      <a:noFill/>
                    </a:lnL>
                    <a:lnR>
                      <a:noFill/>
                    </a:lnR>
                    <a:lnT>
                      <a:noFill/>
                    </a:lnT>
                    <a:lnB>
                      <a:noFill/>
                    </a:lnB>
                    <a:solidFill>
                      <a:srgbClr val="5B9BD5"/>
                    </a:solidFill>
                  </a:tcPr>
                </a:tc>
                <a:tc>
                  <a:txBody>
                    <a:bodyPr/>
                    <a:lstStyle/>
                    <a:p>
                      <a:pPr algn="ctr" fontAlgn="b"/>
                      <a:r>
                        <a:rPr lang="hr-HR" sz="1200" b="0" i="0" u="none" strike="noStrike">
                          <a:solidFill>
                            <a:srgbClr val="000000"/>
                          </a:solidFill>
                          <a:effectLst/>
                          <a:latin typeface="Calibri" charset="0"/>
                        </a:rPr>
                        <a:t>29.85</a:t>
                      </a:r>
                    </a:p>
                  </a:txBody>
                  <a:tcPr marL="12700" marR="12700" marT="12700" marB="0" anchor="ctr">
                    <a:lnL>
                      <a:noFill/>
                    </a:lnL>
                    <a:lnR>
                      <a:noFill/>
                    </a:lnR>
                    <a:lnT>
                      <a:noFill/>
                    </a:lnT>
                    <a:lnB>
                      <a:noFill/>
                    </a:lnB>
                    <a:solidFill>
                      <a:srgbClr val="FFFFFF"/>
                    </a:solidFill>
                  </a:tcPr>
                </a:tc>
                <a:tc>
                  <a:txBody>
                    <a:bodyPr/>
                    <a:lstStyle/>
                    <a:p>
                      <a:pPr algn="ctr" fontAlgn="b"/>
                      <a:r>
                        <a:rPr lang="en-US" sz="1200" b="0" i="0" u="none" strike="noStrike" dirty="0" smtClean="0">
                          <a:solidFill>
                            <a:srgbClr val="000000"/>
                          </a:solidFill>
                          <a:effectLst/>
                          <a:latin typeface="Calibri" charset="0"/>
                        </a:rPr>
                        <a:t>19.00</a:t>
                      </a:r>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a:solidFill>
                            <a:srgbClr val="000000"/>
                          </a:solidFill>
                          <a:effectLst/>
                          <a:latin typeface="Calibri" charset="0"/>
                        </a:rPr>
                        <a:t>15.81</a:t>
                      </a:r>
                    </a:p>
                  </a:txBody>
                  <a:tcPr marL="12700" marR="12700" marT="12700" marB="0" anchor="ctr">
                    <a:lnL>
                      <a:noFill/>
                    </a:lnL>
                    <a:lnR>
                      <a:noFill/>
                    </a:lnR>
                    <a:lnT>
                      <a:noFill/>
                    </a:lnT>
                    <a:lnB>
                      <a:noFill/>
                    </a:lnB>
                    <a:solidFill>
                      <a:srgbClr val="FFFFFF"/>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dirty="0" smtClean="0">
                          <a:solidFill>
                            <a:srgbClr val="000000"/>
                          </a:solidFill>
                          <a:effectLst/>
                          <a:latin typeface="Calibri" charset="0"/>
                        </a:rPr>
                        <a:t>7.17</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r>
              <a:tr h="284819">
                <a:tc>
                  <a:txBody>
                    <a:bodyPr/>
                    <a:lstStyle/>
                    <a:p>
                      <a:pPr algn="ctr" fontAlgn="b"/>
                      <a:r>
                        <a:rPr lang="en-US" sz="1200" b="1" i="0" u="none" strike="noStrike" dirty="0" err="1" smtClean="0">
                          <a:solidFill>
                            <a:srgbClr val="FFFFFF"/>
                          </a:solidFill>
                          <a:effectLst/>
                          <a:latin typeface="Calibri" charset="0"/>
                        </a:rPr>
                        <a:t>Aq</a:t>
                      </a:r>
                      <a:endParaRPr lang="en-US" sz="1200" b="1" i="0" u="none" strike="noStrike" dirty="0">
                        <a:solidFill>
                          <a:srgbClr val="FFFFFF"/>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200" b="0" i="0" u="none" strike="noStrike" dirty="0" smtClean="0">
                          <a:solidFill>
                            <a:srgbClr val="000000"/>
                          </a:solidFill>
                          <a:effectLst/>
                          <a:latin typeface="Calibri" charset="0"/>
                        </a:rPr>
                        <a:t>1.00</a:t>
                      </a:r>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nb-NO" sz="1200" b="0" i="0" u="none" strike="noStrike" dirty="0" smtClean="0">
                          <a:solidFill>
                            <a:srgbClr val="000000"/>
                          </a:solidFill>
                          <a:effectLst/>
                          <a:latin typeface="Calibri" charset="0"/>
                        </a:rPr>
                        <a:t>2.00</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nb-NO" sz="1200" b="0" i="0" u="none" strike="noStrike" dirty="0">
                          <a:solidFill>
                            <a:srgbClr val="000000"/>
                          </a:solidFill>
                          <a:effectLst/>
                          <a:latin typeface="Calibri" charset="0"/>
                        </a:rPr>
                        <a:t>1.86</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r>
            </a:tbl>
          </a:graphicData>
        </a:graphic>
      </p:graphicFrame>
      <p:sp>
        <p:nvSpPr>
          <p:cNvPr id="17" name="TextBox 16"/>
          <p:cNvSpPr txBox="1"/>
          <p:nvPr/>
        </p:nvSpPr>
        <p:spPr>
          <a:xfrm>
            <a:off x="6538827" y="1620107"/>
            <a:ext cx="415498" cy="1708914"/>
          </a:xfrm>
          <a:prstGeom prst="rect">
            <a:avLst/>
          </a:prstGeom>
          <a:solidFill>
            <a:schemeClr val="accent3">
              <a:lumMod val="75000"/>
              <a:alpha val="80000"/>
            </a:schemeClr>
          </a:solidFill>
          <a:ln>
            <a:solidFill>
              <a:schemeClr val="bg1"/>
            </a:solidFill>
          </a:ln>
        </p:spPr>
        <p:txBody>
          <a:bodyPr vert="vert270" wrap="square" rtlCol="0">
            <a:spAutoFit/>
          </a:bodyPr>
          <a:lstStyle/>
          <a:p>
            <a:pPr algn="ctr"/>
            <a:r>
              <a:rPr lang="en-US" sz="1500" dirty="0" smtClean="0"/>
              <a:t>Majority Rule</a:t>
            </a:r>
            <a:endParaRPr lang="en-US" sz="1500" dirty="0"/>
          </a:p>
        </p:txBody>
      </p:sp>
      <p:graphicFrame>
        <p:nvGraphicFramePr>
          <p:cNvPr id="18" name="Table 17"/>
          <p:cNvGraphicFramePr>
            <a:graphicFrameLocks noGrp="1"/>
          </p:cNvGraphicFramePr>
          <p:nvPr>
            <p:extLst>
              <p:ext uri="{D42A27DB-BD31-4B8C-83A1-F6EECF244321}">
                <p14:modId xmlns:p14="http://schemas.microsoft.com/office/powerpoint/2010/main" val="912197990"/>
              </p:ext>
            </p:extLst>
          </p:nvPr>
        </p:nvGraphicFramePr>
        <p:xfrm>
          <a:off x="6954325" y="3692670"/>
          <a:ext cx="3549649" cy="1708914"/>
        </p:xfrm>
        <a:graphic>
          <a:graphicData uri="http://schemas.openxmlformats.org/drawingml/2006/table">
            <a:tbl>
              <a:tblPr firstRow="1" firstCol="1" bandRow="1">
                <a:tableStyleId>{85BE263C-DBD7-4A20-BB59-AAB30ACAA65A}</a:tableStyleId>
              </a:tblPr>
              <a:tblGrid>
                <a:gridCol w="332779"/>
                <a:gridCol w="643374"/>
                <a:gridCol w="643374"/>
                <a:gridCol w="643374"/>
                <a:gridCol w="643374"/>
                <a:gridCol w="643374"/>
              </a:tblGrid>
              <a:tr h="284819">
                <a:tc>
                  <a:txBody>
                    <a:bodyPr/>
                    <a:lstStyle/>
                    <a:p>
                      <a:pPr algn="ctr" fontAlgn="b"/>
                      <a:r>
                        <a:rPr lang="en-US" sz="1200" u="none" strike="noStrike" dirty="0">
                          <a:effectLst/>
                        </a:rPr>
                        <a:t> </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a:effectLst/>
                        </a:rPr>
                        <a:t>A</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a:effectLst/>
                        </a:rPr>
                        <a:t>F</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S</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a:effectLst/>
                        </a:rPr>
                        <a:t>T</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err="1" smtClean="0">
                          <a:effectLst/>
                        </a:rPr>
                        <a:t>Aq</a:t>
                      </a:r>
                      <a:endParaRPr lang="en-US" sz="1200" b="1" i="0" u="none" strike="noStrike" dirty="0">
                        <a:solidFill>
                          <a:srgbClr val="FFFFFF"/>
                        </a:solidFill>
                        <a:effectLst/>
                        <a:latin typeface="Calibri" charset="0"/>
                      </a:endParaRPr>
                    </a:p>
                  </a:txBody>
                  <a:tcPr marL="12700" marR="12700" marT="12700" marB="0" anchor="ctr"/>
                </a:tc>
              </a:tr>
              <a:tr h="284819">
                <a:tc>
                  <a:txBody>
                    <a:bodyPr/>
                    <a:lstStyle/>
                    <a:p>
                      <a:pPr algn="ctr" fontAlgn="b"/>
                      <a:r>
                        <a:rPr lang="en-US" sz="1200" u="none" strike="noStrike">
                          <a:effectLst/>
                        </a:rPr>
                        <a:t>A</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3.81</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3.81</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is-IS" sz="1200" u="none" strike="noStrike" dirty="0" smtClean="0">
                          <a:effectLst/>
                        </a:rPr>
                        <a:t>3.81</a:t>
                      </a:r>
                      <a:endParaRPr lang="is-I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3.81</a:t>
                      </a:r>
                      <a:endParaRPr lang="en-US"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a:effectLst/>
                        </a:rPr>
                        <a:t>F</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1.97</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1.97</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1.97</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1.97</a:t>
                      </a:r>
                      <a:endParaRPr lang="en-US"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dirty="0" smtClean="0">
                          <a:effectLst/>
                        </a:rPr>
                        <a:t>S</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2.25</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hr-HR" sz="1200" u="none" strike="noStrike" dirty="0" smtClean="0">
                          <a:effectLst/>
                        </a:rPr>
                        <a:t>2.25</a:t>
                      </a:r>
                      <a:endParaRPr lang="hr-HR"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2.25</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2.25</a:t>
                      </a:r>
                      <a:endParaRPr lang="nb-NO"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a:effectLst/>
                        </a:rPr>
                        <a:t>T</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hr-HR" sz="1200" u="none" strike="noStrike" dirty="0" smtClean="0">
                          <a:effectLst/>
                        </a:rPr>
                        <a:t>11.63</a:t>
                      </a:r>
                      <a:endParaRPr lang="hr-HR"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11.63</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11.63</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11.63</a:t>
                      </a:r>
                      <a:endParaRPr lang="nb-NO"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dirty="0" err="1" smtClean="0">
                          <a:effectLst/>
                        </a:rPr>
                        <a:t>Aq</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2.92</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2.92</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2.92</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2.92</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r>
            </a:tbl>
          </a:graphicData>
        </a:graphic>
      </p:graphicFrame>
      <p:sp>
        <p:nvSpPr>
          <p:cNvPr id="22" name="TextBox 21"/>
          <p:cNvSpPr txBox="1"/>
          <p:nvPr/>
        </p:nvSpPr>
        <p:spPr>
          <a:xfrm>
            <a:off x="6543028" y="3692670"/>
            <a:ext cx="415498" cy="1708914"/>
          </a:xfrm>
          <a:prstGeom prst="rect">
            <a:avLst/>
          </a:prstGeom>
          <a:solidFill>
            <a:srgbClr val="C830CC"/>
          </a:solidFill>
          <a:ln>
            <a:solidFill>
              <a:schemeClr val="bg1"/>
            </a:solidFill>
          </a:ln>
        </p:spPr>
        <p:txBody>
          <a:bodyPr vert="vert270" wrap="square" rtlCol="0">
            <a:spAutoFit/>
          </a:bodyPr>
          <a:lstStyle/>
          <a:p>
            <a:pPr algn="ctr"/>
            <a:r>
              <a:rPr lang="en-US" sz="1500" smtClean="0"/>
              <a:t>NULL</a:t>
            </a:r>
            <a:endParaRPr lang="en-US" sz="1500" dirty="0"/>
          </a:p>
        </p:txBody>
      </p:sp>
      <p:graphicFrame>
        <p:nvGraphicFramePr>
          <p:cNvPr id="24" name="Table 23"/>
          <p:cNvGraphicFramePr>
            <a:graphicFrameLocks noGrp="1"/>
          </p:cNvGraphicFramePr>
          <p:nvPr>
            <p:extLst>
              <p:ext uri="{D42A27DB-BD31-4B8C-83A1-F6EECF244321}">
                <p14:modId xmlns:p14="http://schemas.microsoft.com/office/powerpoint/2010/main" val="425861997"/>
              </p:ext>
            </p:extLst>
          </p:nvPr>
        </p:nvGraphicFramePr>
        <p:xfrm>
          <a:off x="1410122" y="1608779"/>
          <a:ext cx="3538041" cy="1720242"/>
        </p:xfrm>
        <a:graphic>
          <a:graphicData uri="http://schemas.openxmlformats.org/drawingml/2006/table">
            <a:tbl>
              <a:tblPr/>
              <a:tblGrid>
                <a:gridCol w="371276"/>
                <a:gridCol w="633353"/>
                <a:gridCol w="633353"/>
                <a:gridCol w="633353"/>
                <a:gridCol w="633353"/>
                <a:gridCol w="633353"/>
              </a:tblGrid>
              <a:tr h="286707">
                <a:tc>
                  <a:txBody>
                    <a:bodyPr/>
                    <a:lstStyle/>
                    <a:p>
                      <a:pPr algn="ctr" fontAlgn="b"/>
                      <a:r>
                        <a:rPr lang="en-US" sz="1200" b="1" i="0" u="none" strike="noStrike">
                          <a:solidFill>
                            <a:srgbClr val="FFFFFF"/>
                          </a:solidFill>
                          <a:effectLst/>
                          <a:latin typeface="Calibri" charset="0"/>
                        </a:rPr>
                        <a:t> </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a:solidFill>
                            <a:srgbClr val="FFFFFF"/>
                          </a:solidFill>
                          <a:effectLst/>
                          <a:latin typeface="Calibri" charset="0"/>
                        </a:rPr>
                        <a:t>A</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a:solidFill>
                            <a:srgbClr val="FFFFFF"/>
                          </a:solidFill>
                          <a:effectLst/>
                          <a:latin typeface="Calibri" charset="0"/>
                        </a:rPr>
                        <a:t>F</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a:solidFill>
                            <a:srgbClr val="FFFFFF"/>
                          </a:solidFill>
                          <a:effectLst/>
                          <a:latin typeface="Calibri" charset="0"/>
                        </a:rPr>
                        <a:t>S</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a:solidFill>
                            <a:srgbClr val="FFFFFF"/>
                          </a:solidFill>
                          <a:effectLst/>
                          <a:latin typeface="Calibri" charset="0"/>
                        </a:rPr>
                        <a:t>T</a:t>
                      </a: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1" i="0" u="none" strike="noStrike" dirty="0" err="1">
                          <a:solidFill>
                            <a:srgbClr val="FFFFFF"/>
                          </a:solidFill>
                          <a:effectLst/>
                          <a:latin typeface="Calibri" charset="0"/>
                        </a:rPr>
                        <a:t>Aq</a:t>
                      </a:r>
                      <a:endParaRPr lang="en-US" sz="1200" b="1" i="0" u="none" strike="noStrike" dirty="0">
                        <a:solidFill>
                          <a:srgbClr val="FFFFFF"/>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r>
              <a:tr h="286707">
                <a:tc>
                  <a:txBody>
                    <a:bodyPr/>
                    <a:lstStyle/>
                    <a:p>
                      <a:pPr algn="ctr" fontAlgn="b"/>
                      <a:r>
                        <a:rPr lang="en-US" sz="1200" b="1" i="0" u="none" strike="noStrike">
                          <a:solidFill>
                            <a:srgbClr val="FFFFFF"/>
                          </a:solidFill>
                          <a:effectLst/>
                          <a:latin typeface="Calibri" charset="0"/>
                        </a:rPr>
                        <a:t>A</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5B9BD5"/>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200" b="0" i="0" u="none" strike="noStrike" dirty="0">
                          <a:solidFill>
                            <a:srgbClr val="000000"/>
                          </a:solidFill>
                          <a:effectLst/>
                          <a:latin typeface="Calibri" charset="0"/>
                        </a:rPr>
                        <a:t>0</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is-IS" sz="1200" b="0" i="0" u="none" strike="noStrike" dirty="0" smtClean="0">
                          <a:solidFill>
                            <a:srgbClr val="000000"/>
                          </a:solidFill>
                          <a:effectLst/>
                          <a:latin typeface="Calibri" charset="0"/>
                        </a:rPr>
                        <a:t>1.91</a:t>
                      </a:r>
                      <a:endParaRPr lang="is-IS"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is-IS" sz="1200" b="0" i="0" u="none" strike="noStrike" dirty="0" smtClean="0">
                          <a:solidFill>
                            <a:srgbClr val="000000"/>
                          </a:solidFill>
                          <a:effectLst/>
                          <a:latin typeface="Calibri" charset="0"/>
                        </a:rPr>
                        <a:t>23.04</a:t>
                      </a:r>
                      <a:endParaRPr lang="is-IS" sz="1200" b="0" i="0" u="none" strike="noStrike" dirty="0">
                        <a:solidFill>
                          <a:srgbClr val="000000"/>
                        </a:solidFill>
                        <a:effectLst/>
                        <a:latin typeface="Calibri" charset="0"/>
                      </a:endParaRP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US" sz="1200" b="0" i="0" u="none" strike="noStrike">
                          <a:solidFill>
                            <a:srgbClr val="000000"/>
                          </a:solidFill>
                          <a:effectLst/>
                          <a:latin typeface="Calibri" charset="0"/>
                        </a:rPr>
                        <a:t>0</a:t>
                      </a:r>
                    </a:p>
                  </a:txBody>
                  <a:tcPr marL="12700" marR="12700" marT="12700"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r>
              <a:tr h="286707">
                <a:tc>
                  <a:txBody>
                    <a:bodyPr/>
                    <a:lstStyle/>
                    <a:p>
                      <a:pPr algn="ctr" fontAlgn="b"/>
                      <a:r>
                        <a:rPr lang="en-US" sz="1200" b="1" i="0" u="none" strike="noStrike">
                          <a:solidFill>
                            <a:srgbClr val="FFFFFF"/>
                          </a:solidFill>
                          <a:effectLst/>
                          <a:latin typeface="Calibri" charset="0"/>
                        </a:rPr>
                        <a:t>F</a:t>
                      </a:r>
                    </a:p>
                  </a:txBody>
                  <a:tcPr marL="12700" marR="12700" marT="12700" marB="0" anchor="ctr">
                    <a:lnL>
                      <a:noFill/>
                    </a:lnL>
                    <a:lnR>
                      <a:noFill/>
                    </a:lnR>
                    <a:lnT>
                      <a:noFill/>
                    </a:lnT>
                    <a:lnB>
                      <a:noFill/>
                    </a:lnB>
                    <a:solidFill>
                      <a:srgbClr val="5B9BD5"/>
                    </a:solidFill>
                  </a:tcPr>
                </a:tc>
                <a:tc>
                  <a:txBody>
                    <a:bodyPr/>
                    <a:lstStyle/>
                    <a:p>
                      <a:pPr algn="ctr" fontAlgn="b"/>
                      <a:r>
                        <a:rPr lang="en-US" sz="1200" b="0" i="0" u="none" strike="noStrike" dirty="0">
                          <a:solidFill>
                            <a:srgbClr val="000000"/>
                          </a:solidFill>
                          <a:effectLst/>
                          <a:latin typeface="Calibri" charset="0"/>
                        </a:rPr>
                        <a:t>0</a:t>
                      </a:r>
                    </a:p>
                  </a:txBody>
                  <a:tcPr marL="12700" marR="12700" marT="12700" marB="0" anchor="ctr">
                    <a:lnL>
                      <a:noFill/>
                    </a:lnL>
                    <a:lnR>
                      <a:noFill/>
                    </a:lnR>
                    <a:lnT>
                      <a:noFill/>
                    </a:lnT>
                    <a:lnB>
                      <a:noFill/>
                    </a:lnB>
                    <a:solidFill>
                      <a:srgbClr val="FFFFFF"/>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nb-NO" sz="1200" b="0" i="0" u="none" strike="noStrike" dirty="0" smtClean="0">
                          <a:solidFill>
                            <a:srgbClr val="000000"/>
                          </a:solidFill>
                          <a:effectLst/>
                          <a:latin typeface="Calibri" charset="0"/>
                        </a:rPr>
                        <a:t>12.00</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is-IS" sz="1200" b="0" i="0" u="none" strike="noStrike" dirty="0" smtClean="0">
                          <a:solidFill>
                            <a:srgbClr val="000000"/>
                          </a:solidFill>
                          <a:effectLst/>
                          <a:latin typeface="Calibri" charset="0"/>
                        </a:rPr>
                        <a:t>8.25</a:t>
                      </a:r>
                      <a:endParaRPr lang="is-I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en-US" sz="1200" b="0" i="0" u="none" strike="noStrike" kern="1200" dirty="0" smtClean="0">
                          <a:solidFill>
                            <a:srgbClr val="000000"/>
                          </a:solidFill>
                          <a:effectLst/>
                          <a:latin typeface="Calibri" charset="0"/>
                          <a:ea typeface="Calibri" charset="0"/>
                          <a:cs typeface="Calibri" charset="0"/>
                        </a:rPr>
                        <a:t>0</a:t>
                      </a:r>
                      <a:endParaRPr lang="mr-IN" sz="1200" b="0" i="0" u="none" strike="noStrike" kern="1200" baseline="30000" dirty="0">
                        <a:solidFill>
                          <a:srgbClr val="000000"/>
                        </a:solidFill>
                        <a:effectLst/>
                        <a:latin typeface="Calibri" charset="0"/>
                        <a:ea typeface="Calibri" charset="0"/>
                        <a:cs typeface="Calibri" charset="0"/>
                      </a:endParaRPr>
                    </a:p>
                  </a:txBody>
                  <a:tcPr marL="12700" marR="12700" marT="12700" marB="0" anchor="ctr">
                    <a:lnL>
                      <a:noFill/>
                    </a:lnL>
                    <a:lnR>
                      <a:noFill/>
                    </a:lnR>
                    <a:lnT>
                      <a:noFill/>
                    </a:lnT>
                    <a:lnB>
                      <a:noFill/>
                    </a:lnB>
                    <a:solidFill>
                      <a:srgbClr val="FFFFFF"/>
                    </a:solidFill>
                  </a:tcPr>
                </a:tc>
              </a:tr>
              <a:tr h="286707">
                <a:tc>
                  <a:txBody>
                    <a:bodyPr/>
                    <a:lstStyle/>
                    <a:p>
                      <a:pPr algn="ctr" fontAlgn="b"/>
                      <a:r>
                        <a:rPr lang="en-US" sz="1200" b="1" i="0" u="none" strike="noStrike">
                          <a:solidFill>
                            <a:srgbClr val="FFFFFF"/>
                          </a:solidFill>
                          <a:effectLst/>
                          <a:latin typeface="Calibri" charset="0"/>
                        </a:rPr>
                        <a:t>S</a:t>
                      </a:r>
                    </a:p>
                  </a:txBody>
                  <a:tcPr marL="12700" marR="12700" marT="12700" marB="0" anchor="ctr">
                    <a:lnL>
                      <a:noFill/>
                    </a:lnL>
                    <a:lnR>
                      <a:noFill/>
                    </a:lnR>
                    <a:lnT>
                      <a:noFill/>
                    </a:lnT>
                    <a:lnB>
                      <a:noFill/>
                    </a:lnB>
                    <a:solidFill>
                      <a:srgbClr val="5B9BD5"/>
                    </a:solidFill>
                  </a:tcPr>
                </a:tc>
                <a:tc>
                  <a:txBody>
                    <a:bodyPr/>
                    <a:lstStyle/>
                    <a:p>
                      <a:pPr algn="ctr" fontAlgn="b"/>
                      <a:r>
                        <a:rPr lang="nb-NO" sz="1200" b="0" i="0" u="none" strike="noStrike" dirty="0" smtClean="0">
                          <a:solidFill>
                            <a:srgbClr val="000000"/>
                          </a:solidFill>
                          <a:effectLst/>
                          <a:latin typeface="Calibri" charset="0"/>
                        </a:rPr>
                        <a:t>0.30</a:t>
                      </a:r>
                      <a:endParaRPr lang="nb-NO"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r>
                        <a:rPr lang="cs-CZ" sz="1200" b="0" i="0" u="none" strike="noStrike" dirty="0" smtClean="0">
                          <a:solidFill>
                            <a:srgbClr val="000000"/>
                          </a:solidFill>
                          <a:effectLst/>
                          <a:latin typeface="Calibri" charset="0"/>
                        </a:rPr>
                        <a:t>10.92</a:t>
                      </a:r>
                      <a:endParaRPr lang="cs-CZ"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r>
                        <a:rPr lang="hr-HR" sz="1200" b="0" i="0" u="none" strike="noStrike" dirty="0" smtClean="0">
                          <a:solidFill>
                            <a:srgbClr val="000000"/>
                          </a:solidFill>
                          <a:effectLst/>
                          <a:latin typeface="Calibri" charset="0"/>
                        </a:rPr>
                        <a:t>5.71</a:t>
                      </a:r>
                      <a:endParaRPr lang="hr-HR"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c>
                  <a:txBody>
                    <a:bodyPr/>
                    <a:lstStyle/>
                    <a:p>
                      <a:pPr algn="ctr" fontAlgn="b"/>
                      <a:r>
                        <a:rPr lang="hr-HR" sz="1200" b="0" i="0" u="none" strike="noStrike" dirty="0" smtClean="0">
                          <a:solidFill>
                            <a:srgbClr val="000000"/>
                          </a:solidFill>
                          <a:effectLst/>
                          <a:latin typeface="Calibri" charset="0"/>
                        </a:rPr>
                        <a:t>2.44</a:t>
                      </a:r>
                      <a:endParaRPr lang="hr-HR"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D9D9D9"/>
                    </a:solidFill>
                  </a:tcPr>
                </a:tc>
              </a:tr>
              <a:tr h="286707">
                <a:tc>
                  <a:txBody>
                    <a:bodyPr/>
                    <a:lstStyle/>
                    <a:p>
                      <a:pPr algn="ctr" fontAlgn="b"/>
                      <a:r>
                        <a:rPr lang="en-US" sz="1200" b="1" i="0" u="none" strike="noStrike">
                          <a:solidFill>
                            <a:srgbClr val="FFFFFF"/>
                          </a:solidFill>
                          <a:effectLst/>
                          <a:latin typeface="Calibri" charset="0"/>
                        </a:rPr>
                        <a:t>T</a:t>
                      </a:r>
                    </a:p>
                  </a:txBody>
                  <a:tcPr marL="12700" marR="12700" marT="12700" marB="0" anchor="ctr">
                    <a:lnL>
                      <a:noFill/>
                    </a:lnL>
                    <a:lnR>
                      <a:noFill/>
                    </a:lnR>
                    <a:lnT>
                      <a:noFill/>
                    </a:lnT>
                    <a:lnB>
                      <a:noFill/>
                    </a:lnB>
                    <a:solidFill>
                      <a:srgbClr val="5B9BD5"/>
                    </a:solidFill>
                  </a:tcPr>
                </a:tc>
                <a:tc>
                  <a:txBody>
                    <a:bodyPr/>
                    <a:lstStyle/>
                    <a:p>
                      <a:pPr algn="ctr" fontAlgn="b"/>
                      <a:r>
                        <a:rPr lang="hr-HR" sz="1200" b="0" i="0" u="none" strike="noStrike" dirty="0" smtClean="0">
                          <a:solidFill>
                            <a:srgbClr val="000000"/>
                          </a:solidFill>
                          <a:effectLst/>
                          <a:latin typeface="Calibri" charset="0"/>
                        </a:rPr>
                        <a:t>32.85</a:t>
                      </a:r>
                      <a:endParaRPr lang="hr-HR"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hr-HR" sz="1200" b="0" i="0" u="none" strike="noStrike" dirty="0" smtClean="0">
                          <a:solidFill>
                            <a:srgbClr val="000000"/>
                          </a:solidFill>
                          <a:effectLst/>
                          <a:latin typeface="Calibri" charset="0"/>
                        </a:rPr>
                        <a:t>16.87</a:t>
                      </a:r>
                      <a:endParaRPr lang="hr-HR"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hr-HR" sz="1200" b="0" i="0" u="none" strike="noStrike" dirty="0" smtClean="0">
                          <a:solidFill>
                            <a:srgbClr val="000000"/>
                          </a:solidFill>
                          <a:effectLst/>
                          <a:latin typeface="Calibri" charset="0"/>
                        </a:rPr>
                        <a:t>15.31</a:t>
                      </a:r>
                      <a:endParaRPr lang="hr-HR"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c>
                  <a:txBody>
                    <a:bodyPr/>
                    <a:lstStyle/>
                    <a:p>
                      <a:pPr algn="ctr" fontAlgn="b"/>
                      <a:r>
                        <a:rPr lang="fi-FI" sz="1200" b="0" i="0" u="none" strike="noStrike" dirty="0" smtClean="0">
                          <a:solidFill>
                            <a:srgbClr val="000000"/>
                          </a:solidFill>
                          <a:effectLst/>
                          <a:latin typeface="Calibri" charset="0"/>
                        </a:rPr>
                        <a:t>7.81</a:t>
                      </a:r>
                      <a:endParaRPr lang="fi-FI" sz="1200" b="0" i="0" u="none" strike="noStrike" dirty="0">
                        <a:solidFill>
                          <a:srgbClr val="000000"/>
                        </a:solidFill>
                        <a:effectLst/>
                        <a:latin typeface="Calibri" charset="0"/>
                      </a:endParaRPr>
                    </a:p>
                  </a:txBody>
                  <a:tcPr marL="12700" marR="12700" marT="12700" marB="0" anchor="ctr">
                    <a:lnL>
                      <a:noFill/>
                    </a:lnL>
                    <a:lnR>
                      <a:noFill/>
                    </a:lnR>
                    <a:lnT>
                      <a:noFill/>
                    </a:lnT>
                    <a:lnB>
                      <a:noFill/>
                    </a:lnB>
                    <a:solidFill>
                      <a:srgbClr val="FFFFFF"/>
                    </a:solidFill>
                  </a:tcPr>
                </a:tc>
              </a:tr>
              <a:tr h="286707">
                <a:tc>
                  <a:txBody>
                    <a:bodyPr/>
                    <a:lstStyle/>
                    <a:p>
                      <a:pPr algn="ctr" fontAlgn="b"/>
                      <a:r>
                        <a:rPr lang="en-US" sz="1200" b="1" i="0" u="none" strike="noStrike" dirty="0" err="1">
                          <a:solidFill>
                            <a:srgbClr val="FFFFFF"/>
                          </a:solidFill>
                          <a:effectLst/>
                          <a:latin typeface="Calibri" charset="0"/>
                        </a:rPr>
                        <a:t>Aq</a:t>
                      </a:r>
                      <a:endParaRPr lang="en-US" sz="1200" b="1" i="0" u="none" strike="noStrike" dirty="0">
                        <a:solidFill>
                          <a:srgbClr val="FFFFFF"/>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200" b="0" i="0" u="none" strike="noStrike" dirty="0">
                          <a:solidFill>
                            <a:srgbClr val="000000"/>
                          </a:solidFill>
                          <a:effectLst/>
                          <a:latin typeface="Calibri" charset="0"/>
                        </a:rPr>
                        <a:t>0</a:t>
                      </a: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is-IS" sz="1200" b="0" i="0" u="none" strike="noStrike" dirty="0" smtClean="0">
                          <a:solidFill>
                            <a:srgbClr val="000000"/>
                          </a:solidFill>
                          <a:effectLst/>
                          <a:latin typeface="Calibri" charset="0"/>
                        </a:rPr>
                        <a:t>0</a:t>
                      </a:r>
                      <a:endParaRPr lang="is-IS"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hr-HR" sz="1200" b="0" i="0" u="none" strike="noStrike" dirty="0" smtClean="0">
                          <a:solidFill>
                            <a:srgbClr val="000000"/>
                          </a:solidFill>
                          <a:effectLst/>
                          <a:latin typeface="Calibri" charset="0"/>
                        </a:rPr>
                        <a:t>4.71</a:t>
                      </a:r>
                      <a:endParaRPr lang="hr-HR"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hr-HR" sz="1200" b="0" i="0" u="none" strike="noStrike" dirty="0" smtClean="0">
                          <a:solidFill>
                            <a:srgbClr val="000000"/>
                          </a:solidFill>
                          <a:effectLst/>
                          <a:latin typeface="Calibri" charset="0"/>
                        </a:rPr>
                        <a:t>2.11</a:t>
                      </a:r>
                      <a:endParaRPr lang="hr-HR"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lnL>
                      <a:noFill/>
                    </a:lnL>
                    <a:lnR>
                      <a:noFill/>
                    </a:lnR>
                    <a:lnT>
                      <a:noFill/>
                    </a:lnT>
                    <a:lnB w="12700" cap="flat" cmpd="sng" algn="ctr">
                      <a:solidFill>
                        <a:srgbClr val="000000"/>
                      </a:solidFill>
                      <a:prstDash val="solid"/>
                      <a:round/>
                      <a:headEnd type="none" w="med" len="med"/>
                      <a:tailEnd type="none" w="med" len="med"/>
                    </a:lnB>
                    <a:solidFill>
                      <a:srgbClr val="D9D9D9"/>
                    </a:solidFill>
                  </a:tcPr>
                </a:tc>
              </a:tr>
            </a:tbl>
          </a:graphicData>
        </a:graphic>
      </p:graphicFrame>
      <p:sp>
        <p:nvSpPr>
          <p:cNvPr id="26" name="TextBox 25"/>
          <p:cNvSpPr txBox="1"/>
          <p:nvPr/>
        </p:nvSpPr>
        <p:spPr>
          <a:xfrm>
            <a:off x="980443" y="1605746"/>
            <a:ext cx="415498" cy="1708914"/>
          </a:xfrm>
          <a:prstGeom prst="rect">
            <a:avLst/>
          </a:prstGeom>
          <a:solidFill>
            <a:schemeClr val="accent3">
              <a:lumMod val="75000"/>
              <a:alpha val="80000"/>
            </a:schemeClr>
          </a:solidFill>
          <a:ln>
            <a:solidFill>
              <a:schemeClr val="bg1"/>
            </a:solidFill>
          </a:ln>
        </p:spPr>
        <p:txBody>
          <a:bodyPr vert="vert270" wrap="square" rtlCol="0">
            <a:spAutoFit/>
          </a:bodyPr>
          <a:lstStyle/>
          <a:p>
            <a:pPr algn="ctr"/>
            <a:r>
              <a:rPr lang="en-US" sz="1500" dirty="0" smtClean="0"/>
              <a:t>Stochastic Mapping</a:t>
            </a:r>
            <a:endParaRPr lang="en-US" sz="1500" dirty="0"/>
          </a:p>
        </p:txBody>
      </p:sp>
      <p:graphicFrame>
        <p:nvGraphicFramePr>
          <p:cNvPr id="27" name="Table 26"/>
          <p:cNvGraphicFramePr>
            <a:graphicFrameLocks noGrp="1"/>
          </p:cNvGraphicFramePr>
          <p:nvPr>
            <p:extLst>
              <p:ext uri="{D42A27DB-BD31-4B8C-83A1-F6EECF244321}">
                <p14:modId xmlns:p14="http://schemas.microsoft.com/office/powerpoint/2010/main" val="2047071775"/>
              </p:ext>
            </p:extLst>
          </p:nvPr>
        </p:nvGraphicFramePr>
        <p:xfrm>
          <a:off x="1404319" y="3708083"/>
          <a:ext cx="3549649" cy="1708914"/>
        </p:xfrm>
        <a:graphic>
          <a:graphicData uri="http://schemas.openxmlformats.org/drawingml/2006/table">
            <a:tbl>
              <a:tblPr firstRow="1" firstCol="1" bandRow="1">
                <a:tableStyleId>{85BE263C-DBD7-4A20-BB59-AAB30ACAA65A}</a:tableStyleId>
              </a:tblPr>
              <a:tblGrid>
                <a:gridCol w="332779"/>
                <a:gridCol w="643374"/>
                <a:gridCol w="643374"/>
                <a:gridCol w="643374"/>
                <a:gridCol w="643374"/>
                <a:gridCol w="643374"/>
              </a:tblGrid>
              <a:tr h="284819">
                <a:tc>
                  <a:txBody>
                    <a:bodyPr/>
                    <a:lstStyle/>
                    <a:p>
                      <a:pPr algn="ctr" fontAlgn="b"/>
                      <a:r>
                        <a:rPr lang="en-US" sz="1200" u="none" strike="noStrike" dirty="0">
                          <a:effectLst/>
                        </a:rPr>
                        <a:t> </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a:effectLst/>
                        </a:rPr>
                        <a:t>A</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a:effectLst/>
                        </a:rPr>
                        <a:t>F</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S</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a:effectLst/>
                        </a:rPr>
                        <a:t>T</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en-US" sz="1200" u="none" strike="noStrike" dirty="0" err="1" smtClean="0">
                          <a:effectLst/>
                        </a:rPr>
                        <a:t>Aq</a:t>
                      </a:r>
                      <a:endParaRPr lang="en-US" sz="1200" b="1" i="0" u="none" strike="noStrike" dirty="0">
                        <a:solidFill>
                          <a:srgbClr val="FFFFFF"/>
                        </a:solidFill>
                        <a:effectLst/>
                        <a:latin typeface="Calibri" charset="0"/>
                      </a:endParaRPr>
                    </a:p>
                  </a:txBody>
                  <a:tcPr marL="12700" marR="12700" marT="12700" marB="0" anchor="ctr"/>
                </a:tc>
              </a:tr>
              <a:tr h="284819">
                <a:tc>
                  <a:txBody>
                    <a:bodyPr/>
                    <a:lstStyle/>
                    <a:p>
                      <a:pPr algn="ctr" fontAlgn="b"/>
                      <a:r>
                        <a:rPr lang="en-US" sz="1200" u="none" strike="noStrike">
                          <a:effectLst/>
                        </a:rPr>
                        <a:t>A</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6.08</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6.08</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is-IS" sz="1200" u="none" strike="noStrike" dirty="0" smtClean="0">
                          <a:effectLst/>
                        </a:rPr>
                        <a:t>6.08</a:t>
                      </a:r>
                      <a:endParaRPr lang="is-I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6.08</a:t>
                      </a:r>
                      <a:endParaRPr lang="en-US"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a:effectLst/>
                        </a:rPr>
                        <a:t>F</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3.15</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3.15</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3.15</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3.15</a:t>
                      </a:r>
                      <a:endParaRPr lang="en-US"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dirty="0" smtClean="0">
                          <a:effectLst/>
                        </a:rPr>
                        <a:t>S</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3.58</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hr-HR" sz="1200" u="none" strike="noStrike" dirty="0" smtClean="0">
                          <a:effectLst/>
                        </a:rPr>
                        <a:t>3.58</a:t>
                      </a:r>
                      <a:endParaRPr lang="hr-HR"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3.58</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3.58</a:t>
                      </a:r>
                      <a:endParaRPr lang="nb-NO"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a:effectLst/>
                        </a:rPr>
                        <a:t>T</a:t>
                      </a:r>
                      <a:endParaRPr lang="en-US" sz="1200" b="1" i="0" u="none" strike="noStrike">
                        <a:solidFill>
                          <a:srgbClr val="FFFFFF"/>
                        </a:solidFill>
                        <a:effectLst/>
                        <a:latin typeface="Calibri" charset="0"/>
                      </a:endParaRPr>
                    </a:p>
                  </a:txBody>
                  <a:tcPr marL="12700" marR="12700" marT="12700" marB="0" anchor="ctr"/>
                </a:tc>
                <a:tc>
                  <a:txBody>
                    <a:bodyPr/>
                    <a:lstStyle/>
                    <a:p>
                      <a:pPr algn="ctr" fontAlgn="b"/>
                      <a:r>
                        <a:rPr lang="hr-HR" sz="1200" u="none" strike="noStrike" dirty="0" smtClean="0">
                          <a:effectLst/>
                        </a:rPr>
                        <a:t>18.57</a:t>
                      </a:r>
                      <a:endParaRPr lang="hr-HR"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18.57</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18.57</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18.57</a:t>
                      </a:r>
                      <a:endParaRPr lang="nb-NO" sz="1200" b="0" i="0" u="none" strike="noStrike" dirty="0">
                        <a:solidFill>
                          <a:srgbClr val="000000"/>
                        </a:solidFill>
                        <a:effectLst/>
                        <a:latin typeface="Calibri" charset="0"/>
                      </a:endParaRPr>
                    </a:p>
                  </a:txBody>
                  <a:tcPr marL="12700" marR="12700" marT="12700" marB="0" anchor="ctr"/>
                </a:tc>
              </a:tr>
              <a:tr h="284819">
                <a:tc>
                  <a:txBody>
                    <a:bodyPr/>
                    <a:lstStyle/>
                    <a:p>
                      <a:pPr algn="ctr" fontAlgn="b"/>
                      <a:r>
                        <a:rPr lang="en-US" sz="1200" u="none" strike="noStrike" dirty="0" err="1" smtClean="0">
                          <a:effectLst/>
                        </a:rPr>
                        <a:t>Aq</a:t>
                      </a:r>
                      <a:endParaRPr lang="en-US" sz="1200" b="1" i="0" u="none" strike="noStrike" dirty="0">
                        <a:solidFill>
                          <a:srgbClr val="FFFFFF"/>
                        </a:solidFill>
                        <a:effectLst/>
                        <a:latin typeface="Calibri" charset="0"/>
                      </a:endParaRPr>
                    </a:p>
                  </a:txBody>
                  <a:tcPr marL="12700" marR="12700" marT="12700" marB="0" anchor="ctr"/>
                </a:tc>
                <a:tc>
                  <a:txBody>
                    <a:bodyPr/>
                    <a:lstStyle/>
                    <a:p>
                      <a:pPr algn="ctr" fontAlgn="b"/>
                      <a:r>
                        <a:rPr lang="en-US" sz="1200" u="none" strike="noStrike" dirty="0" smtClean="0">
                          <a:effectLst/>
                        </a:rPr>
                        <a:t>4.67</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en-US" sz="1200" u="none" strike="noStrike" dirty="0" smtClean="0">
                          <a:effectLst/>
                        </a:rPr>
                        <a:t>4.67</a:t>
                      </a:r>
                      <a:endParaRPr lang="en-US"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4.67</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r>
                        <a:rPr lang="nb-NO" sz="1200" u="none" strike="noStrike" dirty="0" smtClean="0">
                          <a:effectLst/>
                        </a:rPr>
                        <a:t>4.67</a:t>
                      </a:r>
                      <a:endParaRPr lang="nb-NO" sz="1200" b="0" i="0" u="none" strike="noStrike" dirty="0">
                        <a:solidFill>
                          <a:srgbClr val="000000"/>
                        </a:solidFill>
                        <a:effectLst/>
                        <a:latin typeface="Calibri" charset="0"/>
                      </a:endParaRPr>
                    </a:p>
                  </a:txBody>
                  <a:tcPr marL="12700" marR="12700" marT="12700" marB="0" anchor="ctr"/>
                </a:tc>
                <a:tc>
                  <a:txBody>
                    <a:bodyPr/>
                    <a:lstStyle/>
                    <a:p>
                      <a:pPr algn="ctr" fontAlgn="b"/>
                      <a:endParaRPr lang="en-US" sz="1200" b="0" i="0" u="none" strike="noStrike" dirty="0">
                        <a:solidFill>
                          <a:srgbClr val="000000"/>
                        </a:solidFill>
                        <a:effectLst/>
                        <a:latin typeface="Calibri" charset="0"/>
                      </a:endParaRPr>
                    </a:p>
                  </a:txBody>
                  <a:tcPr marL="12700" marR="12700" marT="12700" marB="0" anchor="ctr"/>
                </a:tc>
              </a:tr>
            </a:tbl>
          </a:graphicData>
        </a:graphic>
      </p:graphicFrame>
      <p:sp>
        <p:nvSpPr>
          <p:cNvPr id="28" name="TextBox 27"/>
          <p:cNvSpPr txBox="1"/>
          <p:nvPr/>
        </p:nvSpPr>
        <p:spPr>
          <a:xfrm>
            <a:off x="988820" y="3692670"/>
            <a:ext cx="415498" cy="1708914"/>
          </a:xfrm>
          <a:prstGeom prst="rect">
            <a:avLst/>
          </a:prstGeom>
          <a:solidFill>
            <a:srgbClr val="C830CC"/>
          </a:solidFill>
          <a:ln>
            <a:solidFill>
              <a:schemeClr val="bg1"/>
            </a:solidFill>
          </a:ln>
        </p:spPr>
        <p:txBody>
          <a:bodyPr vert="vert270" wrap="square" rtlCol="0">
            <a:spAutoFit/>
          </a:bodyPr>
          <a:lstStyle/>
          <a:p>
            <a:pPr algn="ctr"/>
            <a:r>
              <a:rPr lang="en-US" sz="1500" smtClean="0"/>
              <a:t>NULL</a:t>
            </a:r>
            <a:endParaRPr lang="en-US" sz="1500" dirty="0"/>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9180" t="18172" r="30641" b="27616"/>
          <a:stretch/>
        </p:blipFill>
        <p:spPr>
          <a:xfrm>
            <a:off x="10980483" y="5735783"/>
            <a:ext cx="1208978" cy="1105352"/>
          </a:xfrm>
          <a:prstGeom prst="rect">
            <a:avLst/>
          </a:prstGeom>
        </p:spPr>
      </p:pic>
    </p:spTree>
    <p:extLst>
      <p:ext uri="{BB962C8B-B14F-4D97-AF65-F5344CB8AC3E}">
        <p14:creationId xmlns:p14="http://schemas.microsoft.com/office/powerpoint/2010/main" val="197055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29886</TotalTime>
  <Words>494</Words>
  <Application>Microsoft Macintosh PowerPoint</Application>
  <PresentationFormat>Widescreen</PresentationFormat>
  <Paragraphs>308</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Calibri</vt:lpstr>
      <vt:lpstr>Cambria Math</vt:lpstr>
      <vt:lpstr>Corbel</vt:lpstr>
      <vt:lpstr>Mangal</vt:lpstr>
      <vt:lpstr>Wingdings</vt:lpstr>
      <vt:lpstr>Arial</vt:lpstr>
      <vt:lpstr>Depth</vt:lpstr>
      <vt:lpstr>Evolutionary Transitions of a  Discrete Trait</vt:lpstr>
      <vt:lpstr>Main Question</vt:lpstr>
      <vt:lpstr>Many methods for this type of question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in Trees</dc:title>
  <dc:creator>Baken, Erica K [EEOBS]</dc:creator>
  <cp:lastModifiedBy>Erica Baken</cp:lastModifiedBy>
  <cp:revision>455</cp:revision>
  <cp:lastPrinted>2017-07-13T20:40:13Z</cp:lastPrinted>
  <dcterms:created xsi:type="dcterms:W3CDTF">2017-04-28T21:16:13Z</dcterms:created>
  <dcterms:modified xsi:type="dcterms:W3CDTF">2018-04-06T16:09:19Z</dcterms:modified>
</cp:coreProperties>
</file>